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04" r:id="rId1"/>
    <p:sldMasterId id="2147483705" r:id="rId2"/>
    <p:sldMasterId id="2147483706" r:id="rId3"/>
  </p:sldMasterIdLst>
  <p:notesMasterIdLst>
    <p:notesMasterId r:id="rId2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  <p:sldId id="460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472" r:id="rId220"/>
    <p:sldId id="473" r:id="rId221"/>
    <p:sldId id="474" r:id="rId222"/>
    <p:sldId id="475" r:id="rId223"/>
    <p:sldId id="476" r:id="rId224"/>
    <p:sldId id="477" r:id="rId225"/>
    <p:sldId id="478" r:id="rId226"/>
    <p:sldId id="479" r:id="rId227"/>
    <p:sldId id="480" r:id="rId228"/>
    <p:sldId id="481" r:id="rId229"/>
    <p:sldId id="482" r:id="rId230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1BE049-A5B7-47FD-85D9-3D1982C5CEFC}">
  <a:tblStyle styleId="{8E1BE049-A5B7-47FD-85D9-3D1982C5CEF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EF6E6"/>
          </a:solidFill>
        </a:fill>
      </a:tcStyle>
    </a:wholeTbl>
    <a:band1H>
      <a:tcTxStyle/>
      <a:tcStyle>
        <a:tcBdr/>
        <a:fill>
          <a:solidFill>
            <a:srgbClr val="DCED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CED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3765" autoAdjust="0"/>
  </p:normalViewPr>
  <p:slideViewPr>
    <p:cSldViewPr snapToGrid="0">
      <p:cViewPr varScale="1">
        <p:scale>
          <a:sx n="81" d="100"/>
          <a:sy n="81" d="100"/>
        </p:scale>
        <p:origin x="2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180" Type="http://schemas.openxmlformats.org/officeDocument/2006/relationships/slide" Target="slides/slide177.xml"/><Relationship Id="rId181" Type="http://schemas.openxmlformats.org/officeDocument/2006/relationships/slide" Target="slides/slide178.xml"/><Relationship Id="rId182" Type="http://schemas.openxmlformats.org/officeDocument/2006/relationships/slide" Target="slides/slide179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83" Type="http://schemas.openxmlformats.org/officeDocument/2006/relationships/slide" Target="slides/slide180.xml"/><Relationship Id="rId184" Type="http://schemas.openxmlformats.org/officeDocument/2006/relationships/slide" Target="slides/slide181.xml"/><Relationship Id="rId185" Type="http://schemas.openxmlformats.org/officeDocument/2006/relationships/slide" Target="slides/slide182.xml"/><Relationship Id="rId186" Type="http://schemas.openxmlformats.org/officeDocument/2006/relationships/slide" Target="slides/slide183.xml"/><Relationship Id="rId187" Type="http://schemas.openxmlformats.org/officeDocument/2006/relationships/slide" Target="slides/slide184.xml"/><Relationship Id="rId188" Type="http://schemas.openxmlformats.org/officeDocument/2006/relationships/slide" Target="slides/slide185.xml"/><Relationship Id="rId189" Type="http://schemas.openxmlformats.org/officeDocument/2006/relationships/slide" Target="slides/slide186.xml"/><Relationship Id="rId220" Type="http://schemas.openxmlformats.org/officeDocument/2006/relationships/slide" Target="slides/slide217.xml"/><Relationship Id="rId221" Type="http://schemas.openxmlformats.org/officeDocument/2006/relationships/slide" Target="slides/slide218.xml"/><Relationship Id="rId222" Type="http://schemas.openxmlformats.org/officeDocument/2006/relationships/slide" Target="slides/slide219.xml"/><Relationship Id="rId223" Type="http://schemas.openxmlformats.org/officeDocument/2006/relationships/slide" Target="slides/slide220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224" Type="http://schemas.openxmlformats.org/officeDocument/2006/relationships/slide" Target="slides/slide221.xml"/><Relationship Id="rId225" Type="http://schemas.openxmlformats.org/officeDocument/2006/relationships/slide" Target="slides/slide222.xml"/><Relationship Id="rId226" Type="http://schemas.openxmlformats.org/officeDocument/2006/relationships/slide" Target="slides/slide223.xml"/><Relationship Id="rId227" Type="http://schemas.openxmlformats.org/officeDocument/2006/relationships/slide" Target="slides/slide224.xml"/><Relationship Id="rId228" Type="http://schemas.openxmlformats.org/officeDocument/2006/relationships/slide" Target="slides/slide225.xml"/><Relationship Id="rId229" Type="http://schemas.openxmlformats.org/officeDocument/2006/relationships/slide" Target="slides/slide22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190" Type="http://schemas.openxmlformats.org/officeDocument/2006/relationships/slide" Target="slides/slide187.xml"/><Relationship Id="rId191" Type="http://schemas.openxmlformats.org/officeDocument/2006/relationships/slide" Target="slides/slide188.xml"/><Relationship Id="rId192" Type="http://schemas.openxmlformats.org/officeDocument/2006/relationships/slide" Target="slides/slide189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93" Type="http://schemas.openxmlformats.org/officeDocument/2006/relationships/slide" Target="slides/slide190.xml"/><Relationship Id="rId194" Type="http://schemas.openxmlformats.org/officeDocument/2006/relationships/slide" Target="slides/slide191.xml"/><Relationship Id="rId195" Type="http://schemas.openxmlformats.org/officeDocument/2006/relationships/slide" Target="slides/slide192.xml"/><Relationship Id="rId196" Type="http://schemas.openxmlformats.org/officeDocument/2006/relationships/slide" Target="slides/slide193.xml"/><Relationship Id="rId197" Type="http://schemas.openxmlformats.org/officeDocument/2006/relationships/slide" Target="slides/slide194.xml"/><Relationship Id="rId198" Type="http://schemas.openxmlformats.org/officeDocument/2006/relationships/slide" Target="slides/slide195.xml"/><Relationship Id="rId199" Type="http://schemas.openxmlformats.org/officeDocument/2006/relationships/slide" Target="slides/slide196.xml"/><Relationship Id="rId230" Type="http://schemas.openxmlformats.org/officeDocument/2006/relationships/slide" Target="slides/slide227.xml"/><Relationship Id="rId231" Type="http://schemas.openxmlformats.org/officeDocument/2006/relationships/notesMaster" Target="notesMasters/notesMaster1.xml"/><Relationship Id="rId232" Type="http://schemas.openxmlformats.org/officeDocument/2006/relationships/presProps" Target="presProps.xml"/><Relationship Id="rId233" Type="http://schemas.openxmlformats.org/officeDocument/2006/relationships/viewProps" Target="viewProps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234" Type="http://schemas.openxmlformats.org/officeDocument/2006/relationships/theme" Target="theme/theme1.xml"/><Relationship Id="rId235" Type="http://schemas.openxmlformats.org/officeDocument/2006/relationships/tableStyles" Target="tableStyles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slide" Target="slides/slide163.xml"/><Relationship Id="rId167" Type="http://schemas.openxmlformats.org/officeDocument/2006/relationships/slide" Target="slides/slide164.xml"/><Relationship Id="rId168" Type="http://schemas.openxmlformats.org/officeDocument/2006/relationships/slide" Target="slides/slide165.xml"/><Relationship Id="rId169" Type="http://schemas.openxmlformats.org/officeDocument/2006/relationships/slide" Target="slides/slide166.xml"/><Relationship Id="rId200" Type="http://schemas.openxmlformats.org/officeDocument/2006/relationships/slide" Target="slides/slide197.xml"/><Relationship Id="rId201" Type="http://schemas.openxmlformats.org/officeDocument/2006/relationships/slide" Target="slides/slide198.xml"/><Relationship Id="rId202" Type="http://schemas.openxmlformats.org/officeDocument/2006/relationships/slide" Target="slides/slide199.xml"/><Relationship Id="rId203" Type="http://schemas.openxmlformats.org/officeDocument/2006/relationships/slide" Target="slides/slide200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204" Type="http://schemas.openxmlformats.org/officeDocument/2006/relationships/slide" Target="slides/slide201.xml"/><Relationship Id="rId205" Type="http://schemas.openxmlformats.org/officeDocument/2006/relationships/slide" Target="slides/slide202.xml"/><Relationship Id="rId206" Type="http://schemas.openxmlformats.org/officeDocument/2006/relationships/slide" Target="slides/slide203.xml"/><Relationship Id="rId207" Type="http://schemas.openxmlformats.org/officeDocument/2006/relationships/slide" Target="slides/slide204.xml"/><Relationship Id="rId208" Type="http://schemas.openxmlformats.org/officeDocument/2006/relationships/slide" Target="slides/slide205.xml"/><Relationship Id="rId209" Type="http://schemas.openxmlformats.org/officeDocument/2006/relationships/slide" Target="slides/slide20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70" Type="http://schemas.openxmlformats.org/officeDocument/2006/relationships/slide" Target="slides/slide167.xml"/><Relationship Id="rId171" Type="http://schemas.openxmlformats.org/officeDocument/2006/relationships/slide" Target="slides/slide168.xml"/><Relationship Id="rId172" Type="http://schemas.openxmlformats.org/officeDocument/2006/relationships/slide" Target="slides/slide169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173" Type="http://schemas.openxmlformats.org/officeDocument/2006/relationships/slide" Target="slides/slide170.xml"/><Relationship Id="rId174" Type="http://schemas.openxmlformats.org/officeDocument/2006/relationships/slide" Target="slides/slide171.xml"/><Relationship Id="rId175" Type="http://schemas.openxmlformats.org/officeDocument/2006/relationships/slide" Target="slides/slide172.xml"/><Relationship Id="rId176" Type="http://schemas.openxmlformats.org/officeDocument/2006/relationships/slide" Target="slides/slide173.xml"/><Relationship Id="rId177" Type="http://schemas.openxmlformats.org/officeDocument/2006/relationships/slide" Target="slides/slide174.xml"/><Relationship Id="rId178" Type="http://schemas.openxmlformats.org/officeDocument/2006/relationships/slide" Target="slides/slide175.xml"/><Relationship Id="rId179" Type="http://schemas.openxmlformats.org/officeDocument/2006/relationships/slide" Target="slides/slide176.xml"/><Relationship Id="rId210" Type="http://schemas.openxmlformats.org/officeDocument/2006/relationships/slide" Target="slides/slide207.xml"/><Relationship Id="rId211" Type="http://schemas.openxmlformats.org/officeDocument/2006/relationships/slide" Target="slides/slide208.xml"/><Relationship Id="rId212" Type="http://schemas.openxmlformats.org/officeDocument/2006/relationships/slide" Target="slides/slide209.xml"/><Relationship Id="rId213" Type="http://schemas.openxmlformats.org/officeDocument/2006/relationships/slide" Target="slides/slide210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14" Type="http://schemas.openxmlformats.org/officeDocument/2006/relationships/slide" Target="slides/slide211.xml"/><Relationship Id="rId215" Type="http://schemas.openxmlformats.org/officeDocument/2006/relationships/slide" Target="slides/slide212.xml"/><Relationship Id="rId216" Type="http://schemas.openxmlformats.org/officeDocument/2006/relationships/slide" Target="slides/slide213.xml"/><Relationship Id="rId217" Type="http://schemas.openxmlformats.org/officeDocument/2006/relationships/slide" Target="slides/slide214.xml"/><Relationship Id="rId218" Type="http://schemas.openxmlformats.org/officeDocument/2006/relationships/slide" Target="slides/slide215.xml"/><Relationship Id="rId219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8" y="0"/>
            <a:ext cx="3169920" cy="4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0610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stapart.com/articles/fluidgrids/" TargetMode="External"/><Relationship Id="rId4" Type="http://schemas.openxmlformats.org/officeDocument/2006/relationships/hyperlink" Target="http://www.alistapart.com/articles/fluid-images/" TargetMode="External"/><Relationship Id="rId5" Type="http://schemas.openxmlformats.org/officeDocument/2006/relationships/hyperlink" Target="http://www.w3.org/TR/css3-mediaquerie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2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2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2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2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2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2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2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2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2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2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2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2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2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estrosdelweb.com/editorial/htmlhis/" TargetMode="External"/><Relationship Id="rId4" Type="http://schemas.openxmlformats.org/officeDocument/2006/relationships/hyperlink" Target="http://www.w3c.es/" TargetMode="External"/><Relationship Id="rId5" Type="http://schemas.openxmlformats.org/officeDocument/2006/relationships/hyperlink" Target="http://www.maestrosdelweb.com/editorial/diez-funciones-imprescindibles-en-javascript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15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Observar las diferencias fundamentales entre dos herramientas que tienen un mismo propósito pero cuya usabilidad ha determinado su popularidad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6549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Shape 121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83260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Shape 122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1202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Shape 123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60029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Shape 124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45933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9" name="Shape 124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vinculación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mi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hoja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estilos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Shape 1250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91521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85733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Shape 126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728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Shape 127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63484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Shape 128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2369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Shape 128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64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Pedir a los alumnos que busquen razones adicionales que den respuesta a la pregunta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05161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Shape 129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39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Shape 130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90046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Shape 131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1888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Shape 131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96751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Shape 132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83455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Shape 133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78144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Shape 134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04512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8" name="Shape 134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vinculación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mi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hoja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estilos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Shape 1349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1722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Shape 135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87698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5" name="Shape 136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(2 horas)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clave: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Marcotte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Responsive Web  Design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artículo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publicado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«</a:t>
            </a:r>
            <a:r>
              <a:rPr lang="en-US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List Apart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».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él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describe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teoría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sensibles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(25 Mayo 2010)</a:t>
            </a:r>
            <a:endParaRPr dirty="0"/>
          </a:p>
          <a:p>
            <a:pPr marL="34290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claves.</a:t>
            </a:r>
            <a:endParaRPr dirty="0"/>
          </a:p>
          <a:p>
            <a:pPr marL="742870" marR="0" lvl="2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cuadrícula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flexible (</a:t>
            </a:r>
            <a:r>
              <a:rPr lang="en-US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http://www.alistapart.com/articles/fluidgrids/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742870" marR="0" lvl="2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Responsive  Media 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video, etc.)</a:t>
            </a:r>
            <a:r>
              <a:rPr lang="en-US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http://www.alistapart.com/articles/fluid-images/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742870" marR="0" lvl="2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queries </a:t>
            </a:r>
            <a:r>
              <a:rPr lang="en-US" b="0" i="0" u="none" strike="noStrike" cap="none" dirty="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(</a:t>
            </a:r>
            <a:r>
              <a:rPr lang="en-US" b="0" i="0" u="sng" strike="noStrike" cap="none" dirty="0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5"/>
              </a:rPr>
              <a:t>http://www.w3.org/TR/css3-mediaqueries/</a:t>
            </a:r>
            <a:r>
              <a:rPr lang="en-US" b="0" i="0" u="none" strike="noStrike" cap="none" dirty="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2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hecho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visualizada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correctamente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dispositivos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construyendo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lluvia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ideas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ventajas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sitio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responsive.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</p:txBody>
      </p:sp>
      <p:sp>
        <p:nvSpPr>
          <p:cNvPr id="1366" name="Shape 1366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5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Pedir a los alumnos que busquen razones adicionales que den respuesta a la pregunta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551630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Shape 137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09916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Shape 138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8537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Puntos clave: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MX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Considera que una página web cambia su proporción de acuerdo al dispositivo</a:t>
            </a:r>
            <a:r>
              <a:rPr lang="es-MX" baseline="0" dirty="0" smtClean="0"/>
              <a:t> desde el cuál es accedida.</a:t>
            </a:r>
            <a:endParaRPr dirty="0"/>
          </a:p>
        </p:txBody>
      </p:sp>
      <p:sp>
        <p:nvSpPr>
          <p:cNvPr id="1390" name="Shape 139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57463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7" name="Shape 139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clave: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Reducción de costos. Se reducen los costos ya que hasta hoy se debe hacer un portal para la Web y otro para dispositivos móviles. Esto origina mayores costos de creación y mantenimiento de la información.</a:t>
            </a:r>
            <a:endParaRPr/>
          </a:p>
          <a:p>
            <a:pPr marL="285750" marR="0" lvl="0" indent="-1981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Eficiencia en la actualización. El sitio solo se debe actualizar una vez y se ve reflejada en todas las plataformas. Cuando tenemos los portales independientes para Web y Mobile se debe realizar la actualización dos veces lo que crea la necesidad de mayor cantidad de recursos y posibilidad de error.</a:t>
            </a:r>
            <a:endParaRPr/>
          </a:p>
          <a:p>
            <a:pPr marL="285750" marR="0" lvl="0" indent="-1981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la usabilidad y conversión. Esta tecnología aporta a la usabilidad y la conversión. Se han hecho estudios que demuestran que cuando se aprovecha toda la pantalla del visitante aumenta la conversión.</a:t>
            </a:r>
            <a:endParaRPr/>
          </a:p>
          <a:p>
            <a:pPr marL="285750" marR="0" lvl="0" indent="-1981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Impacto en el visitante. Esta tecnología por ser nueva genera impacto en las personas que la vean en acción, lo que permitirá asociar a la marca con creatividad e innovación.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Shape 1398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8428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0614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Shape 141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161353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9" name="Shape 141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clave: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Si definimos una clase '.col-sm-6' en el elemento &lt;div&gt; esto significa que este elemento &lt;div&gt; tomará el espacio de 6 columnas de la columna 12 total en dispositivos pequeños, medianos y grandes y completará 12 Columna en dispositivos extra pequeños.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Shape 1420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66365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91250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20891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plantilla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?</a:t>
            </a:r>
            <a:endParaRPr dirty="0"/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plantilla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práctico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plantillas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hacer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propios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Shape 1440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7231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Shape 534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475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8" name="Shape 144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(2 horas)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clave: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definida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sintaxis</a:t>
            </a:r>
            <a:endParaRPr dirty="0"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forma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les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busquen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Internet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ideal. De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encuentren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construyendo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lluvia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ideas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pertenezcan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</p:txBody>
      </p:sp>
      <p:sp>
        <p:nvSpPr>
          <p:cNvPr id="1449" name="Shape 1449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02463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06/02/2018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6" name="Shape 1456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7" name="Shape 145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8" name="Shape 145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92233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Shape 146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5" name="Shape 146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Shape 1466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Shape 1467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80468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Shape 147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2304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Shape 148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55046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Shape 149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54496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Shape 149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27089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8" name="Shape 150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Shape 1509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Shape 1510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76740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8" name="Shape 151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Shape 1519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Shape 1520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48195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Shape 152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7" name="Shape 152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Shape 1528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892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(10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Pizarrón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plumones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verificar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mi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mental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bueno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429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mi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adivinara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expresado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dibujos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back-end del curso.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25379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Shape 1538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6502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Shape 154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2291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1" name="Shape 155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Shape 1552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Shape 1553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72312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1" name="Shape 156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Shape 1562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Shape 1563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43296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1" name="Shape 157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Shape 1572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62746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9" name="Shape 157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Shape 1580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Shape 1581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327305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Shape 1588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Shape 1589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20849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Shape 159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5" name="Shape 159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Shape 1596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Shape 1597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98997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3" name="Shape 160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Shape 1604"/>
          <p:cNvSpPr txBox="1">
            <a:spLocks noGrp="1"/>
          </p:cNvSpPr>
          <p:nvPr>
            <p:ph type="dt" idx="10"/>
          </p:nvPr>
        </p:nvSpPr>
        <p:spPr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06/02/2018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Shape 1605"/>
          <p:cNvSpPr txBox="1">
            <a:spLocks noGrp="1"/>
          </p:cNvSpPr>
          <p:nvPr>
            <p:ph type="sldNum" idx="12"/>
          </p:nvPr>
        </p:nvSpPr>
        <p:spPr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63073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Shape 161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651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añadan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añadir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</a:t>
            </a:r>
            <a:endParaRPr dirty="0"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front-end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tenga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éxito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UX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usabilidad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encuentras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detalle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593701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Shape 162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606780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Shape 162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Shape 162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983644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hape 163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0" name="Shape 164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primer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tecnología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Shape 1641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111426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Shape 164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75345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Shape 165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8772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3" name="Shape 166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primer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Shape 1664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527502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Shape 167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40158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Shape 168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26578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Shape 168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6" name="Shape 168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primer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2857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tabLst/>
              <a:defRPr/>
            </a:pPr>
            <a:r>
              <a:rPr lang="es-MX" sz="1200" dirty="0" smtClean="0">
                <a:solidFill>
                  <a:schemeClr val="dk1"/>
                </a:solidFill>
              </a:rPr>
              <a:t>¿Qué tanto puedo conectar este tema con la orientación a detalle y orientación a futuro?</a:t>
            </a:r>
            <a:endParaRPr lang="es-MX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Shape 1687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765636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Shape 169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00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clave: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momento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haciendo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Después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UX y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usabilidad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Web, 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encuentras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dichos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construyendo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lluvia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ideas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enfaticen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vínculo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 buen diseño previo,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Shape 559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981083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Shape 171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Shape 171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82867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Shape 172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Shape 172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52803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Shape 172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Shape 172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2432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Shape 173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Shape 173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6790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8" name="Shape 174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primer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parámetros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primer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manejo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excepciones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Shape 1749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205287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6" name="Shape 175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clave: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objeto es, cualquier elemento que se puede seleccionar y manipular individualmente, como formas e imágenes que aparecen en una IU, así como entidades de software menos tangibles. 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 dispone de una serie de objetos que envuelven los tipos básicos o primitivos (String, Number y Boolean).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Shape 1757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39931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Shape 176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53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Shape 177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81948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Shape 177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Shape 177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5323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Shape 178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436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Preguntas de reflexión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te imaginas que es el diseño Web?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elementos crees que forman parte de un diseño Web?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Shape 567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04855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Shape 178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Shape 178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3801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Shape 179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336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Shape 180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Shape 180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05221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Shape 180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7" name="Shape 180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primer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Shape 1808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34063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Shape 181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64201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Shape 182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14893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109626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Shape 184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8995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4" name="Shape 185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primer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nodos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Shape 1855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383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Shape 186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108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Pregunta de reflexión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¿Cuáles serían los objetivos finales de un buen diseño Web?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23299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Shape 186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03706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6" name="Shape 187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primer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propiedades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 DOM?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Shape 1877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135466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Shape 188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5" name="Shape 188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clave: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multimedia</a:t>
            </a:r>
            <a:endParaRPr dirty="0"/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añaden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multimedia 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endParaRPr dirty="0"/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forma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óptimamente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multimedia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les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busquen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Internet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definición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multimedia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ideal. De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encuentren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construyendo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lluvia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ideas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pertenezcan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multimedia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</p:txBody>
      </p:sp>
      <p:sp>
        <p:nvSpPr>
          <p:cNvPr id="1886" name="Shape 1886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62089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Shape 189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2877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Shape 190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Shape 190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2417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Shape 191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49413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Shape 191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Shape 191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860734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Shape 192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79021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Shape 192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79137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Shape 193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Shape 193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482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Pregunta de reflexión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otros puntos crees que sean relevantes en cuanto a la elección de los colores del sitio?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30814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Shape 194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95424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Shape 194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36150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Shape 195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573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Shape 196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6906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Shape 196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09331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Shape 197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Shape 197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47416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Shape 198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Shape 198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52837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hape 198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Shape 199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27048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Shape 199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1905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Shape 200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85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Conexión</a:t>
            </a:r>
            <a:r>
              <a:rPr lang="en-US" dirty="0"/>
              <a:t> a las </a:t>
            </a:r>
            <a:r>
              <a:rPr lang="en-US" dirty="0" err="1"/>
              <a:t>mentalidades</a:t>
            </a:r>
            <a:r>
              <a:rPr lang="en-US" dirty="0"/>
              <a:t>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comportamientos</a:t>
            </a:r>
            <a:r>
              <a:rPr lang="en-US" dirty="0"/>
              <a:t>: </a:t>
            </a:r>
            <a:r>
              <a:rPr lang="en-US" dirty="0" err="1"/>
              <a:t>Orientación</a:t>
            </a:r>
            <a:r>
              <a:rPr lang="en-US" dirty="0"/>
              <a:t> al </a:t>
            </a:r>
            <a:r>
              <a:rPr lang="en-US" dirty="0" err="1"/>
              <a:t>detalle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trabajando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dirty="0" err="1"/>
              <a:t>nueva</a:t>
            </a:r>
            <a:r>
              <a:rPr lang="en-US" dirty="0"/>
              <a:t> que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a las que hay que </a:t>
            </a:r>
            <a:r>
              <a:rPr lang="en-US" dirty="0" err="1"/>
              <a:t>prestar</a:t>
            </a:r>
            <a:r>
              <a:rPr lang="en-US" dirty="0"/>
              <a:t> particular </a:t>
            </a:r>
            <a:r>
              <a:rPr lang="en-US" dirty="0" err="1"/>
              <a:t>atención</a:t>
            </a:r>
            <a:r>
              <a:rPr lang="en-US" dirty="0"/>
              <a:t> y </a:t>
            </a:r>
            <a:r>
              <a:rPr lang="en-US" dirty="0" err="1"/>
              <a:t>Orientación</a:t>
            </a:r>
            <a:r>
              <a:rPr lang="en-US" dirty="0"/>
              <a:t> a </a:t>
            </a:r>
            <a:r>
              <a:rPr lang="en-US" dirty="0" err="1"/>
              <a:t>futuro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trabajaremos</a:t>
            </a:r>
            <a:r>
              <a:rPr lang="en-US" dirty="0"/>
              <a:t> </a:t>
            </a:r>
            <a:r>
              <a:rPr lang="en-US" dirty="0" err="1"/>
              <a:t>fuertemente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fundamento</a:t>
            </a:r>
            <a:r>
              <a:rPr lang="en-US" dirty="0"/>
              <a:t> del resto del </a:t>
            </a:r>
            <a:r>
              <a:rPr lang="en-US" dirty="0" err="1"/>
              <a:t>curso</a:t>
            </a:r>
            <a:r>
              <a:rPr lang="en-US" dirty="0"/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Conocer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 que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las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asociadas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Revisar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importancia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Front End.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eficiente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Frond End para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construccion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aplicaciones</a:t>
            </a:r>
            <a:endParaRPr sz="1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indispensable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será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vez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enfrentemos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aplicaciones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UX,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aunque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debieran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soportadas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mayor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fundamental,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back-end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apoyo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plugins de la IDE.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886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Pregunta de reflexión: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otros puntos crees que sean relevantes en cuanto a la elección de los estilos de texto del sitio?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53491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Shape 201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4" name="Shape 201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multimedia?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Shape 2015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34540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Shape 202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Shape 202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2777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Shape 203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0214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Shape 203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Shape 203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2065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Shape 204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51398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205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Shape 205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59592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Shape 206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1304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Shape 206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Shape 206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60543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Shape 207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81350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Shape 208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1" name="Shape 208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conexión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encuentras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multimedia y 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</a:t>
            </a: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orientación</a:t>
            </a: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n-US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la </a:t>
            </a:r>
            <a:r>
              <a:rPr lang="en-US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orientación</a:t>
            </a: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n-US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futuro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</p:txBody>
      </p:sp>
      <p:sp>
        <p:nvSpPr>
          <p:cNvPr id="2082" name="Shape 2082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287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Pregunta de reflexión: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otros puntos crees que sean relevantes en cuanto a la elección de la alineación y contraste de textos del sitio?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Shape 604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13875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Shape 208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0" name="Shape 209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clave: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API de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APIs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ventajas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mismas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Seguimos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trabajando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entorno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necesitaremos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construyendo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lluvia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ideas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pertenezcan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funcionamiento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APIs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hagan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búsqueda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dos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Internet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</p:txBody>
      </p:sp>
      <p:sp>
        <p:nvSpPr>
          <p:cNvPr id="2091" name="Shape 2091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5120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Shape 209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Shape 209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7001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Shape 210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72065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Shape 210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Shape 211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83548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Shape 211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Shape 211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53826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Shape 212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43270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Shape 213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Shape 213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5742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Shape 213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Shape 214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99727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78575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Shape 215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Shape 215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795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clave: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estructura de un sitio web es la forma en la que están organizadas las páginas y ligas dentro de un sitio.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otros puntos crees que sean relevantes en cuanto a la estructura del sitio?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061765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Shape 216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Shape 216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79573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Shape 216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93293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Shape 217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06439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Shape 218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09521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Shape 218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Shape 218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564580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Shape 219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6" name="Shape 219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explicarías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alguien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no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estuvo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sesión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Shape 2197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1334323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hape 220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5" name="Shape 220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(10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adquiriste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complicado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vez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Java, 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gustaría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Front-end?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prefieres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?, 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plantillas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podrías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resumirle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alguien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no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estuvo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recién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importante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tener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orientación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detalle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  <a:r>
              <a:rPr lang="en-US" sz="1200" dirty="0" smtClean="0">
                <a:solidFill>
                  <a:schemeClr val="dk1"/>
                </a:solidFill>
              </a:rPr>
              <a:t>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</a:rPr>
              <a:t>¿</a:t>
            </a:r>
            <a:r>
              <a:rPr lang="en-US" sz="1200" dirty="0" err="1" smtClean="0">
                <a:solidFill>
                  <a:schemeClr val="dk1"/>
                </a:solidFill>
              </a:rPr>
              <a:t>Qué</a:t>
            </a:r>
            <a:r>
              <a:rPr lang="en-US" sz="1200" dirty="0" smtClean="0">
                <a:solidFill>
                  <a:schemeClr val="dk1"/>
                </a:solidFill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</a:rPr>
              <a:t>relación</a:t>
            </a:r>
            <a:r>
              <a:rPr lang="en-US" sz="1200" dirty="0" smtClean="0">
                <a:solidFill>
                  <a:schemeClr val="dk1"/>
                </a:solidFill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</a:rPr>
              <a:t>encuentras</a:t>
            </a:r>
            <a:r>
              <a:rPr lang="en-US" sz="1200" dirty="0" smtClean="0">
                <a:solidFill>
                  <a:schemeClr val="dk1"/>
                </a:solidFill>
              </a:rPr>
              <a:t> entre </a:t>
            </a:r>
            <a:r>
              <a:rPr lang="en-US" sz="1200" dirty="0" err="1" smtClean="0">
                <a:solidFill>
                  <a:schemeClr val="dk1"/>
                </a:solidFill>
              </a:rPr>
              <a:t>este</a:t>
            </a:r>
            <a:r>
              <a:rPr lang="en-US" sz="1200" dirty="0" smtClean="0">
                <a:solidFill>
                  <a:schemeClr val="dk1"/>
                </a:solidFill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</a:rPr>
              <a:t>tema</a:t>
            </a:r>
            <a:r>
              <a:rPr lang="en-US" sz="1200" dirty="0" smtClean="0">
                <a:solidFill>
                  <a:schemeClr val="dk1"/>
                </a:solidFill>
              </a:rPr>
              <a:t> y la </a:t>
            </a:r>
            <a:r>
              <a:rPr lang="en-US" sz="1200" dirty="0" err="1" smtClean="0">
                <a:solidFill>
                  <a:schemeClr val="dk1"/>
                </a:solidFill>
              </a:rPr>
              <a:t>mentalidad</a:t>
            </a:r>
            <a:r>
              <a:rPr lang="en-US" sz="1200" dirty="0" smtClean="0">
                <a:solidFill>
                  <a:schemeClr val="dk1"/>
                </a:solidFill>
              </a:rPr>
              <a:t> de </a:t>
            </a:r>
            <a:r>
              <a:rPr lang="en-US" sz="1200" dirty="0" err="1" smtClean="0">
                <a:solidFill>
                  <a:schemeClr val="dk1"/>
                </a:solidFill>
              </a:rPr>
              <a:t>orientación</a:t>
            </a:r>
            <a:r>
              <a:rPr lang="en-US" sz="1200" dirty="0" smtClean="0">
                <a:solidFill>
                  <a:schemeClr val="dk1"/>
                </a:solidFill>
              </a:rPr>
              <a:t> a </a:t>
            </a:r>
            <a:r>
              <a:rPr lang="en-US" sz="1200" dirty="0" err="1" smtClean="0">
                <a:solidFill>
                  <a:schemeClr val="dk1"/>
                </a:solidFill>
              </a:rPr>
              <a:t>futuro</a:t>
            </a:r>
            <a:r>
              <a:rPr lang="en-US" sz="1200" dirty="0" smtClean="0">
                <a:solidFill>
                  <a:schemeClr val="dk1"/>
                </a:solidFill>
              </a:rPr>
              <a:t>?</a:t>
            </a:r>
            <a:endParaRPr lang="en-US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servirá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profesor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apreciación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tuvo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Shape 2206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6830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Shape 221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4" name="Shape 221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(20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Elige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hayas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aprendido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explícalo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propias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palabras. </a:t>
            </a:r>
            <a:endParaRPr lang="en-US" dirty="0" smtClean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replicarías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realizaste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un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planteamiento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distinto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explicar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alguien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no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esté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curso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manera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uno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vistos</a:t>
            </a:r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serán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lo largo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sin embargo,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conveniente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hecho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quedaron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reforzar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particular.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servirán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instructor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apreciación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alumnos</a:t>
            </a:r>
            <a:r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Shape 2215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120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850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Shape 62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09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(5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compatibilidad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navegadores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429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endParaRPr dirty="0"/>
          </a:p>
          <a:p>
            <a:pPr marL="4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automatizadas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endParaRPr dirty="0"/>
          </a:p>
          <a:p>
            <a:pPr marL="4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https://www.cosassencillas.com/articulos/10-herramientas-comprobar-compatibilidad-navegadores</a:t>
            </a:r>
            <a:endParaRPr dirty="0"/>
          </a:p>
          <a:p>
            <a:pPr marL="4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ventajas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simple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visual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que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hizo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 buen diseño previo,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88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Preguntar si se conoce la diferencia entre lo que es un sitio web contra lo que es una aplicación web.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Añadir las respuestas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todos obtener una conclusión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Shape 641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297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89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019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67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sugerido: (10 minutos)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reflexión y respuestas ideales: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la experiencia de usuario?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¿Porqué es importante esta experiencia?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diferencias hay entre experiencia e interfaz de usuario?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¿Porqué falla el diseño de los productos?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debería ser la secuencia de generación del diseño?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 ideales: Tratar de guiar a los </a:t>
            </a:r>
            <a:r>
              <a:rPr lang="en-US"/>
              <a:t>participantes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que vean que a pesar de que trabajaremos con un paradigma nuevo, JAVA es tan solo un leguaje más de programación y que lo más relevante será hacer una buena traducción de los diseños previos al desarrollo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 a las sesiones anteriores: Conexión inmediata con el tema de Fundamentos del Desarrollo Orientado a Objetos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 a las mentalidades y los comportamientos: Orientación al detalle porque se está trabajando con una herramienta nueva que tiene algunas </a:t>
            </a:r>
            <a:r>
              <a:rPr lang="en-US"/>
              <a:t>características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que hay que </a:t>
            </a:r>
            <a:r>
              <a:rPr lang="en-US"/>
              <a:t>prestar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particular atención y Orientación a futuro porque trabajaremos fuertemente en el fundamento del resto del curso.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68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6507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954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738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Enfatizar los distintos tipos de prototipos que se pueden crear, y tratar de revisar ventajas y desventajas de cada uno.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172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Puntos clave:</a:t>
            </a:r>
          </a:p>
          <a:p>
            <a:pPr fontAlgn="base"/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Uno de los medios más importantes a la hora de comunicar alguna idea, es a través de los gráficos o dibujos comúnmente llamados Sketch.</a:t>
            </a:r>
          </a:p>
          <a:p>
            <a:pPr fontAlgn="base"/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Sketches se producen en muchos ámbitos de comunicación. Son una especie de representación exterior creativa que sirve como una herramienta cognitiva para aumentar memoria y procesamiento de la información mediante el alivio de la mente de algunas de esas cargas.</a:t>
            </a:r>
          </a:p>
          <a:p>
            <a:pPr fontAlgn="base"/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 vinculación que tiene el sketch con el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thinking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es muy fuerte, en el sentido en el que ayuda a expresar y a tener una aproximación hacia la resolución de problemas de una manera diferente.</a:t>
            </a:r>
          </a:p>
          <a:p>
            <a:pPr fontAlgn="base"/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todos los seres humanos somos unos “visual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thinkers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”, es decir reaccionamos ante expresiones gráficas. De esta manera este la estrategia de bocetar se estructura bajo este pensamiento y a través del “visual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thinking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”, buscamos la ruta para llegar a la  resolución del problema de una manera más clara.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4" name="Shape 69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695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582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Shape 71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233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8" name="Shape 71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(30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conectar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las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mentalidades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comportamientos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curso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diseño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</p:txBody>
      </p:sp>
      <p:sp>
        <p:nvSpPr>
          <p:cNvPr id="719" name="Shape 719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593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(2 horas)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clave: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Java</a:t>
            </a:r>
            <a:endParaRPr dirty="0"/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virtual de Java</a:t>
            </a:r>
            <a:endParaRPr dirty="0"/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distribuciones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Java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necesitaremos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entorno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especial?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necesitaremos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construyendo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lluvia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ideas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pertenezcan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Shape 728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934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clave: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los alumnos mencionen todas las herramientas que conozcan que crean estar asociadas con la construcción de desarrollos Front-end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775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clave: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UX</a:t>
            </a:r>
            <a:endParaRPr dirty="0"/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Front-end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construyendo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lluvia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ideas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pertenezcan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asociados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indispensable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será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vez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enfrentemos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aplicaciones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UX,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aunque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debieran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soportadas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mayor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fundamental,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back-end del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curso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0447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006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Puntos</a:t>
            </a:r>
            <a:r>
              <a:rPr lang="es-MX" baseline="0" dirty="0" smtClean="0"/>
              <a:t> clave: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MX" baseline="0" dirty="0" smtClean="0"/>
          </a:p>
          <a:p>
            <a:r>
              <a:rPr lang="es-MX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Lenguaje HTML</a:t>
            </a:r>
          </a:p>
          <a:p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Desde el surgimiento de internet se han publicado sitios web gracias al lenguaje 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HTML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Es un lenguaje estático para el desarrollo de sitios web (acrónimo en inglés de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HyperText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Markup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Language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en español Lenguaje de Marcas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Hipertextuales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). Desarrollado por el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World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Wide Web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Consortium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W3C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). Los archivos pueden tener las extensiones (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htm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).</a:t>
            </a:r>
          </a:p>
          <a:p>
            <a:r>
              <a:rPr lang="es-MX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Lenguaje </a:t>
            </a:r>
            <a:r>
              <a:rPr lang="es-MX" sz="1200" b="1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lang="es-MX" sz="1200" b="1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Este es un lenguaje interpretado, no requiere compilación. Fue creado por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Brendan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Eich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en la empresa Netscape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Communications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Utilizado principalmente en páginas web. Es similar a Java, aunque no es un lenguaje orientado a objetos, el mismo no dispone de herencias. La mayoría de los navegadores en sus últimas versiones interpretan código 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Javascript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es-MX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CSS</a:t>
            </a:r>
          </a:p>
          <a:p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 una hojas de Estilo en Cascada (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Cascading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Style 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Sheets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), es un mecanismo simple que describe cómo se va a mostrar un documento en la pantalla, o cómo se va a imprimir, o incluso cómo va a ser pronunciada la información presente en ese documento a través de un dispositivo de lectura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4621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Shape 76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518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Shape 78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940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Shape 79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286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43698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304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(30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fácilmente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sirve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las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etiquetas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hojas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consolidan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significado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imprimir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acceder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desde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sitio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(lo que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práctico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para que al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momento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creando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consultarlas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fácilmente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Shape 820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0125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Shape 82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54541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Shape 83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670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Enfatizar que las áreas se encuentran interrelacionadas y que el espacio de oportunidad se encuentra en la intersección de todas estas áreas.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013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Shape 84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415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6416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8049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Shape 85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3393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Shape 86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7165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Shape 87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9337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Shape 87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786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Shape 88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7507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Shape 89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489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204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aquí otros puntos que indicarían que un diseño tomó al usuario como punto central de referencia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680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Shape 91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9028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(30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podría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haber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construido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código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prototipo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ayuda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Shape 933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6699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43082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Shape 9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638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Shape 95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8104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7648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2069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3525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Enfatizar los problemas de incompatibilidad existentes y cómo se han ido estandarizando para evitar este tipo de inconveniencias.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Shape 982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5967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Shape 98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982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Enfatizar la importancia de la UX como factor de éxito en una empresa, en el éxito de un producto, en su impacto, en sus clientes, etc.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442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7253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3083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Shape 100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7556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1732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(30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multimedia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58689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Shape 102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522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Shape 103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2255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Shape 104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0819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7031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Shape 105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68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Enfatizar las diferencias entre experiencia de usuario y usabilidad. Aquí se les puede pedir a los alumnos dar ejemplos de lo que significa cada uno de los conceptos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8006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1166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Shape 107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050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Shape 107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957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Shape 108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8747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Shape 109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3326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Shape 109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62309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Shape 110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4410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(1 hora)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Internet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mi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formulario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</p:txBody>
      </p:sp>
      <p:sp>
        <p:nvSpPr>
          <p:cNvPr id="1119" name="Shape 1119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53529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Shape 1127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98959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(2 horas)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clave: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CSS</a:t>
            </a:r>
            <a:endParaRPr dirty="0"/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requirió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separar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estilo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de las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aparte</a:t>
            </a:r>
            <a:endParaRPr dirty="0"/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ventajas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hoja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estilos</a:t>
            </a:r>
            <a:endParaRPr dirty="0"/>
          </a:p>
          <a:p>
            <a:pPr marL="742902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mantenimiento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sitios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términos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modularidad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el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estilo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independiente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¿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Porqué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No hay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ideal.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construyendo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lluvia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ideas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pertenezcan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lo que define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hoja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estilos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mentalidades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Comportamiento – Orientación al detalle: Para este tema va a ser indispensable la orientación al detalle, pues será la primera vez que nos enfrentemos a una</a:t>
            </a:r>
            <a:r>
              <a:rPr lang="es-MX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construcción de </a:t>
            </a:r>
            <a:r>
              <a:rPr lang="es-MX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es la orientación al detalle lo que puede hacer la diferencia entre terminar algo con mayor calidad.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Mentalidad - Orientación a futuro: Para este tema la orientación a futuro es fundamental, pues este es un tema muy importante para dar presentación a los desarrollos back-</a:t>
            </a:r>
            <a:r>
              <a:rPr lang="es-MX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lang="es-MX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curso.</a:t>
            </a:r>
          </a:p>
        </p:txBody>
      </p:sp>
      <p:sp>
        <p:nvSpPr>
          <p:cNvPr id="1136" name="Shape 1136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561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75581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Shape 1143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1322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Shape 115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1209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69826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7" name="Shape 116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clave: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 puede quedar embebido en la estructura de la página, aunque esta no es para nada su intención real.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Shape 1168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1592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6" name="Shape 1176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clave: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Conviene más utilizar el CSS de forma externa como un archivo independiente, esto facilita el mantenimiento y administración del sitio.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Shape 1177"/>
          <p:cNvSpPr txBox="1">
            <a:spLocks noGrp="1"/>
          </p:cNvSpPr>
          <p:nvPr>
            <p:ph type="sldNum" idx="12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4329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Shape 118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3061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Shape 1192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2353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Shape 1198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1938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Shape 1205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18886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Shape 1211"/>
          <p:cNvSpPr>
            <a:spLocks noGrp="1" noRot="1" noChangeAspect="1"/>
          </p:cNvSpPr>
          <p:nvPr>
            <p:ph type="sldImg" idx="2"/>
          </p:nvPr>
        </p:nvSpPr>
        <p:spPr>
          <a:xfrm>
            <a:off x="1495425" y="1198563"/>
            <a:ext cx="4324350" cy="3243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17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Mexico Alternate">
  <p:cSld name="1_Cover Mexico Alternat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Image result for computer programming"/>
          <p:cNvPicPr preferRelativeResize="0"/>
          <p:nvPr/>
        </p:nvPicPr>
        <p:blipFill rotWithShape="1">
          <a:blip r:embed="rId2">
            <a:alphaModFix/>
          </a:blip>
          <a:srcRect l="525" t="12270" r="1768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Shape 16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291" y="3315817"/>
            <a:ext cx="7427925" cy="323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Mexico ">
  <p:cSld name="1_Cover Mexico 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23081"/>
            <a:ext cx="9144000" cy="728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80" name="Shape 80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Mexico Alternate">
  <p:cSld name="Cover Mexico Alterna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86" name="Shape 86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853" y="3254060"/>
            <a:ext cx="6782113" cy="295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NDIA">
  <p:cSld name="Cover INDIA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93" name="Shape 93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226764"/>
            <a:ext cx="6840000" cy="27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INDIA Alternate">
  <p:cSld name="Cover INDIA Alternat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226764"/>
            <a:ext cx="6840000" cy="27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INDIA Alternate">
  <p:cSld name="1_Cover INDIA Alternat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07" name="Shape 107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226764"/>
            <a:ext cx="6840000" cy="27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MiddleEast">
  <p:cSld name="Cover MiddleEas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008376" y="5330952"/>
            <a:ext cx="3401568" cy="30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9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▪"/>
              <a:defRPr sz="1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5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Arial"/>
              <a:buChar char="–"/>
              <a:defRPr sz="1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52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Arial"/>
              <a:buChar char="▫"/>
              <a:defRPr sz="1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72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6"/>
              <a:buFont typeface="Arial"/>
              <a:buChar char="-"/>
              <a:defRPr sz="1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13" name="Shape 113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2069008"/>
            <a:ext cx="6840000" cy="216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BLU CTR TTL TOP">
  <p:cSld name="Generation - BLU CTR TTL TOP">
    <p:bg>
      <p:bgPr>
        <a:solidFill>
          <a:schemeClr val="accen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50379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23" name="Shape 123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23215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WT  TTL TOP">
  <p:cSld name="Generation - WT  TTL TOP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7886" y="381372"/>
            <a:ext cx="1048326" cy="3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230837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Shape 131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WT  - Blank">
  <p:cSld name="Generation - WT  - 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7886" y="381372"/>
            <a:ext cx="1048326" cy="3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37" name="Shape 137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Shape 138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WT   - Centered Title slide">
  <p:cSld name="Generation - WT   - Centered Title slide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789611" y="3553165"/>
            <a:ext cx="5564778" cy="11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7886" y="381372"/>
            <a:ext cx="1048326" cy="3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580602" y="413571"/>
            <a:ext cx="2778424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44" name="Shape 144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Shape 145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585216" y="2700958"/>
            <a:ext cx="8001000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USA">
  <p:cSld name="Cover USA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258468"/>
            <a:ext cx="6840000" cy="216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Left Title and Text">
  <p:cSld name="Generation - Left Title and Text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7886" y="381372"/>
            <a:ext cx="1048326" cy="3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599326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51" name="Shape 151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Shape 152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">
  <p:cSld name="White slid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56" name="Shape 156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7" name="Shape 1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7886" y="381372"/>
            <a:ext cx="1048326" cy="3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3390897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&amp; guestion title">
  <p:cSld name="Image &amp; guestion 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82601" y="158980"/>
            <a:ext cx="807402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68111" y="1352606"/>
            <a:ext cx="3421062" cy="132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5114788" y="1352606"/>
            <a:ext cx="3421062" cy="132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9" name="Shape 169"/>
          <p:cNvCxnSpPr/>
          <p:nvPr/>
        </p:nvCxnSpPr>
        <p:spPr>
          <a:xfrm>
            <a:off x="4601980" y="1382713"/>
            <a:ext cx="0" cy="47632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Shape 170"/>
          <p:cNvSpPr txBox="1">
            <a:spLocks noGrp="1"/>
          </p:cNvSpPr>
          <p:nvPr>
            <p:ph type="body" idx="3"/>
          </p:nvPr>
        </p:nvSpPr>
        <p:spPr>
          <a:xfrm>
            <a:off x="669341" y="5171374"/>
            <a:ext cx="3419833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4"/>
          </p:nvPr>
        </p:nvSpPr>
        <p:spPr>
          <a:xfrm>
            <a:off x="5114789" y="5171374"/>
            <a:ext cx="3419833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73" name="Shape 173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7886" y="381372"/>
            <a:ext cx="1048326" cy="30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body" idx="5"/>
          </p:nvPr>
        </p:nvSpPr>
        <p:spPr>
          <a:xfrm>
            <a:off x="580602" y="413571"/>
            <a:ext cx="1440275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GRN Blank">
  <p:cSld name="Generation - GRN Blank"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12723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81" name="Shape 181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Shape 182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GRN CTR TTL TOP">
  <p:cSld name="Generation - GRN CTR TTL TOP">
    <p:bg>
      <p:bgPr>
        <a:solidFill>
          <a:schemeClr val="accen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899577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87" name="Shape 187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8545514" y="6435725"/>
            <a:ext cx="208756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GRN - Centered Title slide">
  <p:cSld name="Generation - GRN - Centered Title slide">
    <p:bg>
      <p:bgPr>
        <a:solidFill>
          <a:schemeClr val="accen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1385725" y="2700958"/>
            <a:ext cx="6413864" cy="83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2"/>
          </p:nvPr>
        </p:nvSpPr>
        <p:spPr>
          <a:xfrm>
            <a:off x="1789611" y="3553165"/>
            <a:ext cx="5564778" cy="11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3"/>
          </p:nvPr>
        </p:nvSpPr>
        <p:spPr>
          <a:xfrm>
            <a:off x="580602" y="413571"/>
            <a:ext cx="2230837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196" name="Shape 196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Shape 197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GRN Left Title and Text">
  <p:cSld name="Generation - GRN Left Title and Text">
    <p:bg>
      <p:bgPr>
        <a:solidFill>
          <a:schemeClr val="accen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01" name="Shape 201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667565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GRN- 4 Steps">
  <p:cSld name="Generation - GRN- 4 Steps">
    <p:bg>
      <p:bgPr>
        <a:solidFill>
          <a:schemeClr val="accen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Shape 207"/>
          <p:cNvGrpSpPr/>
          <p:nvPr/>
        </p:nvGrpSpPr>
        <p:grpSpPr>
          <a:xfrm>
            <a:off x="447401" y="2619101"/>
            <a:ext cx="1619795" cy="1619795"/>
            <a:chOff x="522515" y="2442753"/>
            <a:chExt cx="1619795" cy="1619795"/>
          </a:xfrm>
        </p:grpSpPr>
        <p:sp>
          <p:nvSpPr>
            <p:cNvPr id="208" name="Shape 208"/>
            <p:cNvSpPr/>
            <p:nvPr/>
          </p:nvSpPr>
          <p:spPr>
            <a:xfrm>
              <a:off x="522515" y="2442753"/>
              <a:ext cx="1619795" cy="161979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927463" y="2590930"/>
              <a:ext cx="78377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333333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</a:t>
              </a:r>
              <a:endParaRPr/>
            </a:p>
          </p:txBody>
        </p:sp>
      </p:grpSp>
      <p:grpSp>
        <p:nvGrpSpPr>
          <p:cNvPr id="210" name="Shape 210"/>
          <p:cNvGrpSpPr/>
          <p:nvPr/>
        </p:nvGrpSpPr>
        <p:grpSpPr>
          <a:xfrm>
            <a:off x="2664819" y="2619103"/>
            <a:ext cx="1619795" cy="1619795"/>
            <a:chOff x="522515" y="2442753"/>
            <a:chExt cx="1619795" cy="1619795"/>
          </a:xfrm>
        </p:grpSpPr>
        <p:sp>
          <p:nvSpPr>
            <p:cNvPr id="211" name="Shape 211"/>
            <p:cNvSpPr/>
            <p:nvPr/>
          </p:nvSpPr>
          <p:spPr>
            <a:xfrm>
              <a:off x="522515" y="2442753"/>
              <a:ext cx="1619795" cy="161979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 txBox="1"/>
            <p:nvPr/>
          </p:nvSpPr>
          <p:spPr>
            <a:xfrm>
              <a:off x="927463" y="2590930"/>
              <a:ext cx="78377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333333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</a:t>
              </a:r>
              <a:endParaRPr/>
            </a:p>
          </p:txBody>
        </p:sp>
      </p:grpSp>
      <p:grpSp>
        <p:nvGrpSpPr>
          <p:cNvPr id="213" name="Shape 213"/>
          <p:cNvGrpSpPr/>
          <p:nvPr/>
        </p:nvGrpSpPr>
        <p:grpSpPr>
          <a:xfrm>
            <a:off x="4911632" y="2619101"/>
            <a:ext cx="1619795" cy="1619795"/>
            <a:chOff x="522515" y="2442753"/>
            <a:chExt cx="1619795" cy="1619795"/>
          </a:xfrm>
        </p:grpSpPr>
        <p:sp>
          <p:nvSpPr>
            <p:cNvPr id="214" name="Shape 214"/>
            <p:cNvSpPr/>
            <p:nvPr/>
          </p:nvSpPr>
          <p:spPr>
            <a:xfrm>
              <a:off x="522515" y="2442753"/>
              <a:ext cx="1619795" cy="161979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927463" y="2590930"/>
              <a:ext cx="78377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333333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</a:t>
              </a:r>
              <a:endParaRPr/>
            </a:p>
          </p:txBody>
        </p:sp>
      </p:grp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47400" y="4460966"/>
            <a:ext cx="1620000" cy="11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2"/>
          </p:nvPr>
        </p:nvSpPr>
        <p:spPr>
          <a:xfrm>
            <a:off x="2651652" y="4460966"/>
            <a:ext cx="1620000" cy="11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3"/>
          </p:nvPr>
        </p:nvSpPr>
        <p:spPr>
          <a:xfrm>
            <a:off x="4911426" y="4460966"/>
            <a:ext cx="1620000" cy="11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19" name="Shape 219"/>
          <p:cNvGrpSpPr/>
          <p:nvPr/>
        </p:nvGrpSpPr>
        <p:grpSpPr>
          <a:xfrm>
            <a:off x="7132314" y="2619101"/>
            <a:ext cx="1619795" cy="1619795"/>
            <a:chOff x="522515" y="2442753"/>
            <a:chExt cx="1619795" cy="1619795"/>
          </a:xfrm>
        </p:grpSpPr>
        <p:sp>
          <p:nvSpPr>
            <p:cNvPr id="220" name="Shape 220"/>
            <p:cNvSpPr/>
            <p:nvPr/>
          </p:nvSpPr>
          <p:spPr>
            <a:xfrm>
              <a:off x="522515" y="2442753"/>
              <a:ext cx="1619795" cy="161979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927463" y="2590930"/>
              <a:ext cx="78377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333333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4</a:t>
              </a:r>
              <a:endParaRPr/>
            </a:p>
          </p:txBody>
        </p:sp>
      </p:grpSp>
      <p:sp>
        <p:nvSpPr>
          <p:cNvPr id="222" name="Shape 222"/>
          <p:cNvSpPr txBox="1">
            <a:spLocks noGrp="1"/>
          </p:cNvSpPr>
          <p:nvPr>
            <p:ph type="body" idx="4"/>
          </p:nvPr>
        </p:nvSpPr>
        <p:spPr>
          <a:xfrm>
            <a:off x="7132313" y="4460966"/>
            <a:ext cx="1620000" cy="11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5"/>
          </p:nvPr>
        </p:nvSpPr>
        <p:spPr>
          <a:xfrm>
            <a:off x="580602" y="413571"/>
            <a:ext cx="2489165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26" name="Shape 226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Shape 227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585216" y="1128268"/>
            <a:ext cx="8001000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BLU Blank">
  <p:cSld name="Generation - BLU Blank">
    <p:bg>
      <p:bgPr>
        <a:solidFill>
          <a:schemeClr val="accent2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778424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33" name="Shape 233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Shape 234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USA Alternate">
  <p:cSld name="Cover USA Alterna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8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31" name="Shape 31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226764"/>
            <a:ext cx="6840000" cy="27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BLU - Centered Title slide">
  <p:cSld name="Generation - BLU - Centered Title slide">
    <p:bg>
      <p:bgPr>
        <a:solidFill>
          <a:schemeClr val="accent2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585216" y="1622779"/>
            <a:ext cx="8001000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1789611" y="3553165"/>
            <a:ext cx="5564778" cy="11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2"/>
          </p:nvPr>
        </p:nvSpPr>
        <p:spPr>
          <a:xfrm>
            <a:off x="580602" y="413571"/>
            <a:ext cx="228542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41" name="Shape 241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Shape 242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BLU Left Title and Text">
  <p:cSld name="Generation - BLU Left Title and Text">
    <p:bg>
      <p:bgPr>
        <a:solidFill>
          <a:schemeClr val="accent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46" name="Shape 246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53108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BLU- 4 Steps">
  <p:cSld name="Generation - BLU- 4 Steps">
    <p:bg>
      <p:bgPr>
        <a:solidFill>
          <a:schemeClr val="accent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Shape 251"/>
          <p:cNvGrpSpPr/>
          <p:nvPr/>
        </p:nvGrpSpPr>
        <p:grpSpPr>
          <a:xfrm>
            <a:off x="447401" y="2619101"/>
            <a:ext cx="1619795" cy="1619795"/>
            <a:chOff x="522515" y="2442753"/>
            <a:chExt cx="1619795" cy="1619795"/>
          </a:xfrm>
        </p:grpSpPr>
        <p:sp>
          <p:nvSpPr>
            <p:cNvPr id="252" name="Shape 252"/>
            <p:cNvSpPr/>
            <p:nvPr/>
          </p:nvSpPr>
          <p:spPr>
            <a:xfrm>
              <a:off x="522515" y="2442753"/>
              <a:ext cx="1619795" cy="161979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927463" y="2590930"/>
              <a:ext cx="78377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333333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</a:t>
              </a:r>
              <a:endParaRPr/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2664819" y="2619103"/>
            <a:ext cx="1619795" cy="1619795"/>
            <a:chOff x="522515" y="2442753"/>
            <a:chExt cx="1619795" cy="1619795"/>
          </a:xfrm>
        </p:grpSpPr>
        <p:sp>
          <p:nvSpPr>
            <p:cNvPr id="255" name="Shape 255"/>
            <p:cNvSpPr/>
            <p:nvPr/>
          </p:nvSpPr>
          <p:spPr>
            <a:xfrm>
              <a:off x="522515" y="2442753"/>
              <a:ext cx="1619795" cy="161979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927463" y="2590930"/>
              <a:ext cx="78377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333333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</a:t>
              </a:r>
              <a:endParaRPr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4911632" y="2619101"/>
            <a:ext cx="1619795" cy="1619795"/>
            <a:chOff x="522515" y="2442753"/>
            <a:chExt cx="1619795" cy="1619795"/>
          </a:xfrm>
        </p:grpSpPr>
        <p:sp>
          <p:nvSpPr>
            <p:cNvPr id="258" name="Shape 258"/>
            <p:cNvSpPr/>
            <p:nvPr/>
          </p:nvSpPr>
          <p:spPr>
            <a:xfrm>
              <a:off x="522515" y="2442753"/>
              <a:ext cx="1619795" cy="161979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927463" y="2590930"/>
              <a:ext cx="78377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333333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</a:t>
              </a:r>
              <a:endParaRPr/>
            </a:p>
          </p:txBody>
        </p:sp>
      </p:grp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447400" y="4460966"/>
            <a:ext cx="1620000" cy="11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2651652" y="4460966"/>
            <a:ext cx="1620000" cy="11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3"/>
          </p:nvPr>
        </p:nvSpPr>
        <p:spPr>
          <a:xfrm>
            <a:off x="4911426" y="4460966"/>
            <a:ext cx="1620000" cy="11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63" name="Shape 263"/>
          <p:cNvGrpSpPr/>
          <p:nvPr/>
        </p:nvGrpSpPr>
        <p:grpSpPr>
          <a:xfrm>
            <a:off x="7132314" y="2619101"/>
            <a:ext cx="1619795" cy="1619795"/>
            <a:chOff x="522515" y="2442753"/>
            <a:chExt cx="1619795" cy="1619795"/>
          </a:xfrm>
        </p:grpSpPr>
        <p:sp>
          <p:nvSpPr>
            <p:cNvPr id="264" name="Shape 264"/>
            <p:cNvSpPr/>
            <p:nvPr/>
          </p:nvSpPr>
          <p:spPr>
            <a:xfrm>
              <a:off x="522515" y="2442753"/>
              <a:ext cx="1619795" cy="161979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927463" y="2590930"/>
              <a:ext cx="78377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333333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4</a:t>
              </a:r>
              <a:endParaRPr/>
            </a:p>
          </p:txBody>
        </p:sp>
      </p:grpSp>
      <p:sp>
        <p:nvSpPr>
          <p:cNvPr id="266" name="Shape 266"/>
          <p:cNvSpPr txBox="1">
            <a:spLocks noGrp="1"/>
          </p:cNvSpPr>
          <p:nvPr>
            <p:ph type="body" idx="4"/>
          </p:nvPr>
        </p:nvSpPr>
        <p:spPr>
          <a:xfrm>
            <a:off x="7132313" y="4460966"/>
            <a:ext cx="1620000" cy="112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5"/>
          </p:nvPr>
        </p:nvSpPr>
        <p:spPr>
          <a:xfrm>
            <a:off x="580602" y="413571"/>
            <a:ext cx="2084217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70" name="Shape 270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Shape 271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585216" y="1128268"/>
            <a:ext cx="8001000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OR Blank">
  <p:cSld name="Generation - OR Blank">
    <p:bg>
      <p:bgPr>
        <a:solidFill>
          <a:srgbClr val="FF993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3036055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77" name="Shape 277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OR CTR TTL TOP">
  <p:cSld name="Generation - OR CTR TTL TOP">
    <p:bg>
      <p:bgPr>
        <a:solidFill>
          <a:srgbClr val="FF993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462849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83" name="Shape 283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Shape 284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OR - Centered Title slide">
  <p:cSld name="Generation - OR - Centered Title slide">
    <p:bg>
      <p:bgPr>
        <a:solidFill>
          <a:srgbClr val="FF9933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1789611" y="3553165"/>
            <a:ext cx="5564778" cy="11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2"/>
          </p:nvPr>
        </p:nvSpPr>
        <p:spPr>
          <a:xfrm>
            <a:off x="580602" y="413571"/>
            <a:ext cx="225813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91" name="Shape 291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Shape 292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585216" y="2638997"/>
            <a:ext cx="8001000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OR Left Title and Text">
  <p:cSld name="Generation - OR Left Title and Text">
    <p:bg>
      <p:bgPr>
        <a:solidFill>
          <a:srgbClr val="FF9933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297" name="Shape 297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203541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DK BLU CTR BLANK">
  <p:cSld name="Generation - DK BLU CTR BLANK">
    <p:bg>
      <p:bgPr>
        <a:solidFill>
          <a:srgbClr val="064B93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67314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305" name="Shape 305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Shape 306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DK BLU CTR TTL TOP">
  <p:cSld name="Generation - DK BLU CTR TTL TOP">
    <p:bg>
      <p:bgPr>
        <a:solidFill>
          <a:srgbClr val="064B93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94610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311" name="Shape 311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Shape 312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DK BLU - Centered Title slide">
  <p:cSld name="Generation - DK BLU - Centered Title slide">
    <p:bg>
      <p:bgPr>
        <a:solidFill>
          <a:srgbClr val="064B9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585216" y="2688608"/>
            <a:ext cx="8001000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1789611" y="3553165"/>
            <a:ext cx="5564778" cy="11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idx="2"/>
          </p:nvPr>
        </p:nvSpPr>
        <p:spPr>
          <a:xfrm>
            <a:off x="580602" y="413571"/>
            <a:ext cx="228542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320" name="Shape 320"/>
          <p:cNvCxnSpPr/>
          <p:nvPr/>
        </p:nvCxnSpPr>
        <p:spPr>
          <a:xfrm>
            <a:off x="3813048" y="6406723"/>
            <a:ext cx="152704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Shape 321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KENYA">
  <p:cSld name="Cover KENYA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 descr="Afua_keny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8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Shape 37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226764"/>
            <a:ext cx="6840000" cy="27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- DK BLU Left Title and Text">
  <p:cSld name="Generation - DK BLU Left Title and Text">
    <p:bg>
      <p:bgPr>
        <a:solidFill>
          <a:srgbClr val="064B93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 rotWithShape="1">
          <a:blip r:embed="rId2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A MCKINSEY SOCIAL INITIATIVE</a:t>
            </a:r>
            <a:endParaRPr/>
          </a:p>
        </p:txBody>
      </p:sp>
      <p:cxnSp>
        <p:nvCxnSpPr>
          <p:cNvPr id="325" name="Shape 325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778424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lásica">
  <p:cSld name="Slide clásica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246577" y="1268761"/>
            <a:ext cx="8667491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38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4pPr>
            <a:lvl5pPr marL="2286000" marR="0" lvl="4" indent="-2908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0" y="1524001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0" y="1600201"/>
            <a:ext cx="1295400" cy="990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371600" y="1600201"/>
            <a:ext cx="7772400" cy="990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1475656" y="1600201"/>
            <a:ext cx="75159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799"/>
              <a:buFont typeface="Arial"/>
              <a:buNone/>
              <a:defRPr sz="27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4355976" y="6715149"/>
            <a:ext cx="432048" cy="14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1371600" y="2621923"/>
            <a:ext cx="7597080" cy="352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1" name="Shape 341" descr="Image result for software lab ic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572" y="1704521"/>
            <a:ext cx="724905" cy="72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clásica solo título">
  <p:cSld name="1_Slide clásica solo título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 descr="Image result for software lab ico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7575" y="614987"/>
            <a:ext cx="724905" cy="72473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246577" y="1268761"/>
            <a:ext cx="8667491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38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4pPr>
            <a:lvl5pPr marL="2286000" marR="0" lvl="4" indent="-2908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251522" y="485801"/>
            <a:ext cx="8662547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179512" y="188641"/>
            <a:ext cx="7128792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7A7A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7A7A7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lásica título superior">
  <p:cSld name="Slide clásica título superior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373951" y="485801"/>
            <a:ext cx="8662547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lásica solo título">
  <p:cSld name="Slide clásica solo título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dt" idx="10"/>
          </p:nvPr>
        </p:nvSpPr>
        <p:spPr>
          <a:xfrm>
            <a:off x="628652" y="6356350"/>
            <a:ext cx="2055813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6457952" y="6356350"/>
            <a:ext cx="2055813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KENYA Alternate">
  <p:cSld name="1_Cover KENYA Alternat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Shape 44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317943"/>
            <a:ext cx="6840000" cy="216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292049" y="4885084"/>
            <a:ext cx="8532918" cy="40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pic" idx="2"/>
          </p:nvPr>
        </p:nvSpPr>
        <p:spPr>
          <a:xfrm>
            <a:off x="292049" y="512418"/>
            <a:ext cx="8532918" cy="492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Arial"/>
              <a:buNone/>
              <a:defRPr sz="31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97"/>
              <a:buFont typeface="Arial"/>
              <a:buNone/>
              <a:defRPr sz="27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292049" y="5367338"/>
            <a:ext cx="853291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1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ctrTitle"/>
          </p:nvPr>
        </p:nvSpPr>
        <p:spPr>
          <a:xfrm>
            <a:off x="685800" y="2130426"/>
            <a:ext cx="7772400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ts val="192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ts val="192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ts val="1424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7236297" y="6559460"/>
            <a:ext cx="1545616" cy="25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© Ricardo Ahumada Glenni</a:t>
            </a:r>
            <a:endParaRPr sz="105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Program - US ">
  <p:cSld name="Generation Program - US ">
    <p:bg>
      <p:bgPr>
        <a:solidFill>
          <a:schemeClr val="accent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142" y="1587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t="4885" r="63628" b="68628"/>
          <a:stretch/>
        </p:blipFill>
        <p:spPr>
          <a:xfrm>
            <a:off x="116960" y="6071921"/>
            <a:ext cx="1710436" cy="41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381" name="Shape 381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667565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Program - Spain">
  <p:cSld name="Generation Program - Spain">
    <p:bg>
      <p:bgPr>
        <a:solidFill>
          <a:schemeClr val="accen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 l="33462" t="4885" r="48351" b="64206"/>
          <a:stretch/>
        </p:blipFill>
        <p:spPr>
          <a:xfrm>
            <a:off x="116959" y="6036246"/>
            <a:ext cx="935663" cy="53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4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390" name="Shape 390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667565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Program - Kenya">
  <p:cSld name="Generation Program - Kenya">
    <p:bg>
      <p:bgPr>
        <a:solidFill>
          <a:schemeClr val="accen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l="66115" t="4885" r="15699" b="64206"/>
          <a:stretch/>
        </p:blipFill>
        <p:spPr>
          <a:xfrm>
            <a:off x="116959" y="6036246"/>
            <a:ext cx="935663" cy="53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399" name="Shape 399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667565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Shape 401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Program - India">
  <p:cSld name="Generation Program - India">
    <p:bg>
      <p:bgPr>
        <a:solidFill>
          <a:schemeClr val="accent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 l="50000" t="4885" r="31814" b="64206"/>
          <a:stretch/>
        </p:blipFill>
        <p:spPr>
          <a:xfrm>
            <a:off x="116959" y="6036246"/>
            <a:ext cx="935663" cy="53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408" name="Shape 408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667565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Shape 410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ion Program - Mexico">
  <p:cSld name="Generation Program - Mexico">
    <p:bg>
      <p:bgPr>
        <a:solidFill>
          <a:schemeClr val="accen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1" y="19843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l="83681" t="4885" r="-1866" b="64206"/>
          <a:stretch/>
        </p:blipFill>
        <p:spPr>
          <a:xfrm>
            <a:off x="116959" y="6036246"/>
            <a:ext cx="935663" cy="53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4">
            <a:alphaModFix/>
          </a:blip>
          <a:srcRect b="21065"/>
          <a:stretch/>
        </p:blipFill>
        <p:spPr>
          <a:xfrm>
            <a:off x="7544409" y="375654"/>
            <a:ext cx="1071904" cy="33817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3359026" y="6423326"/>
            <a:ext cx="2440960" cy="24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417" name="Shape 417"/>
          <p:cNvCxnSpPr/>
          <p:nvPr/>
        </p:nvCxnSpPr>
        <p:spPr>
          <a:xfrm>
            <a:off x="3769567" y="6406723"/>
            <a:ext cx="161108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667565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Shape 419"/>
          <p:cNvSpPr txBox="1"/>
          <p:nvPr/>
        </p:nvSpPr>
        <p:spPr>
          <a:xfrm>
            <a:off x="8437551" y="6418108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KENYA Alternate">
  <p:cSld name="Cover KENYA Alternat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52" name="Shape 52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226764"/>
            <a:ext cx="6840000" cy="27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PAIN">
  <p:cSld name="Cover SPAI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Shape 58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474057"/>
            <a:ext cx="6840000" cy="216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PAIN Alternate">
  <p:cSld name="Cover SPAIN Alternat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Shape 65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66" name="Shape 66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226764"/>
            <a:ext cx="6840000" cy="29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Mexico ">
  <p:cSld name="Cover Mexico 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3129273" y="6406104"/>
            <a:ext cx="2873962" cy="31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GENERATION: YOU EMPLOYED</a:t>
            </a:r>
            <a:endParaRPr/>
          </a:p>
        </p:txBody>
      </p:sp>
      <p:cxnSp>
        <p:nvCxnSpPr>
          <p:cNvPr id="73" name="Shape 73"/>
          <p:cNvCxnSpPr/>
          <p:nvPr/>
        </p:nvCxnSpPr>
        <p:spPr>
          <a:xfrm>
            <a:off x="3503981" y="6391322"/>
            <a:ext cx="20994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00" y="3332809"/>
            <a:ext cx="6840000" cy="216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3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47.xml"/><Relationship Id="rId9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4.xml"/><Relationship Id="rId3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85216" y="914400"/>
            <a:ext cx="7886700" cy="50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85216" y="1600200"/>
            <a:ext cx="78867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585216" y="2039112"/>
            <a:ext cx="80010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/>
        <p:spPr>
          <a:xfrm>
            <a:off x="1589" y="1589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585216" y="914399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585216" y="1600200"/>
            <a:ext cx="80010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www.webstepbook.com/supplements/labsection/lab1-aboutme/images/aboutme.png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7.xml"/><Relationship Id="rId3" Type="http://schemas.openxmlformats.org/officeDocument/2006/relationships/hyperlink" Target="https://sdz-upload.s3.amazonaws.com/prod/upload/final_page.png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8.jp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8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wrapbootstrap.com/" TargetMode="External"/><Relationship Id="rId4" Type="http://schemas.openxmlformats.org/officeDocument/2006/relationships/hyperlink" Target="http://getbootstrap.com/getting-started/" TargetMode="External"/><Relationship Id="rId5" Type="http://schemas.openxmlformats.org/officeDocument/2006/relationships/hyperlink" Target="http://www.oneskyapp.com/es/docs/bootstrap" TargetMode="External"/><Relationship Id="rId6" Type="http://schemas.openxmlformats.org/officeDocument/2006/relationships/hyperlink" Target="http://getbootstrap.com/components" TargetMode="External"/><Relationship Id="rId7" Type="http://schemas.openxmlformats.org/officeDocument/2006/relationships/hyperlink" Target="http://twitter.github.io/typeahead.js/" TargetMode="External"/><Relationship Id="rId8" Type="http://schemas.openxmlformats.org/officeDocument/2006/relationships/hyperlink" Target="http://bootswatch.com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90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" TargetMode="External"/><Relationship Id="rId4" Type="http://schemas.openxmlformats.org/officeDocument/2006/relationships/hyperlink" Target="https://pikock.github.io/bootstrap-magic/app/" TargetMode="External"/><Relationship Id="rId5" Type="http://schemas.openxmlformats.org/officeDocument/2006/relationships/hyperlink" Target="http://www.lavishbootstrap.com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9.xml"/><Relationship Id="rId3" Type="http://schemas.openxmlformats.org/officeDocument/2006/relationships/hyperlink" Target="https://startbootstrap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9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9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7.xml"/><Relationship Id="rId3" Type="http://schemas.openxmlformats.org/officeDocument/2006/relationships/hyperlink" Target="https://developer.mozilla.org/es/docs/Web/JavaScript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4" Type="http://schemas.openxmlformats.org/officeDocument/2006/relationships/hyperlink" Target="https://www.safaribooksonline.com/library/view/head-first-javascript/9781449340124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95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7.xml"/><Relationship Id="rId3" Type="http://schemas.openxmlformats.org/officeDocument/2006/relationships/hyperlink" Target="https://developer.mozilla.org/en-US/docs/Web/JavaScript/Reference/Global_Objects" TargetMode="Externa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8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hyperlink" Target="https://developer.mozilla.org/en-US/docs/Web/API/Document_Object_Model" TargetMode="External"/><Relationship Id="rId5" Type="http://schemas.openxmlformats.org/officeDocument/2006/relationships/hyperlink" Target="https://developer.mozilla.org/en-US/docs/Web/API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02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1.xml"/><Relationship Id="rId3" Type="http://schemas.openxmlformats.org/officeDocument/2006/relationships/hyperlink" Target="http://www.rgraph.net/reference/index.html" TargetMode="Externa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05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07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0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0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0.xml"/><Relationship Id="rId3" Type="http://schemas.openxmlformats.org/officeDocument/2006/relationships/hyperlink" Target="https://www.ibiblio.org/wm/paint/auth/kandinsky/kandinsky.comp-8.jpg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11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12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13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14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15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16.jp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js#w3c_all" TargetMode="External"/><Relationship Id="rId4" Type="http://schemas.openxmlformats.org/officeDocument/2006/relationships/hyperlink" Target="https://developer.mozilla.org/en-US/docs/Web/API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17.jp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0.xml"/><Relationship Id="rId3" Type="http://schemas.openxmlformats.org/officeDocument/2006/relationships/hyperlink" Target="https://developer.mozilla.org/en-US/docs/Web/API/Navigator/geolocation" TargetMode="Externa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2.xml"/><Relationship Id="rId3" Type="http://schemas.openxmlformats.org/officeDocument/2006/relationships/hyperlink" Target="https://developer.mozilla.org/en-US/docs/Web/API/Navigator/geolocation" TargetMode="Externa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4.xml"/><Relationship Id="rId3" Type="http://schemas.openxmlformats.org/officeDocument/2006/relationships/hyperlink" Target="http://bing.com/maps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blimetext.com/" TargetMode="External"/><Relationship Id="rId4" Type="http://schemas.openxmlformats.org/officeDocument/2006/relationships/hyperlink" Target="https://code.visualstudio.com/" TargetMode="External"/><Relationship Id="rId5" Type="http://schemas.openxmlformats.org/officeDocument/2006/relationships/hyperlink" Target="http://miniweb.sourceforge.net/" TargetMode="External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eveloper.mozilla.org/es/docs/HTML/HTML5/HTML5_lista_elemento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w3schools.com/tags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www.w3.org/Style/CSS/current-work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8428262" y="6418108"/>
            <a:ext cx="351049" cy="2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2" name="Shape 512"/>
          <p:cNvSpPr txBox="1">
            <a:spLocks noGrp="1"/>
          </p:cNvSpPr>
          <p:nvPr>
            <p:ph type="title" idx="4294967295"/>
          </p:nvPr>
        </p:nvSpPr>
        <p:spPr>
          <a:xfrm>
            <a:off x="464128" y="335062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usabilidad es un factor de éxito</a:t>
            </a:r>
            <a:endParaRPr/>
          </a:p>
        </p:txBody>
      </p:sp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37" y="1341251"/>
            <a:ext cx="5516743" cy="348270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514" name="Shape 5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6007" y="3664815"/>
            <a:ext cx="2891454" cy="23182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>
            <a:spLocks noGrp="1"/>
          </p:cNvSpPr>
          <p:nvPr>
            <p:ph type="body" idx="1"/>
          </p:nvPr>
        </p:nvSpPr>
        <p:spPr>
          <a:xfrm>
            <a:off x="745702" y="1256746"/>
            <a:ext cx="7153698" cy="305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letter-spacing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espaciado entre letras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word-spacing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espaciado entre palabras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line-height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Alto de línea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text-align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Alineado a izquierda, derecha, centro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text-indent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Indentado de la primera línea de un párrafo</a:t>
            </a:r>
            <a:endParaRPr/>
          </a:p>
        </p:txBody>
      </p:sp>
      <p:sp>
        <p:nvSpPr>
          <p:cNvPr id="1222" name="Shape 1222"/>
          <p:cNvSpPr txBox="1">
            <a:spLocks noGrp="1"/>
          </p:cNvSpPr>
          <p:nvPr>
            <p:ph type="title" idx="4294967295"/>
          </p:nvPr>
        </p:nvSpPr>
        <p:spPr>
          <a:xfrm>
            <a:off x="580602" y="413571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Espaciado de texto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5086608" y="3840609"/>
            <a:ext cx="3023636" cy="175392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letter-spacing: 0.5em;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word-spacing: 2em;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line-height: 1.5;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text-align: center;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4" name="Shape 1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702" y="3433315"/>
            <a:ext cx="3427062" cy="25685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>
            <a:spLocks noGrp="1"/>
          </p:cNvSpPr>
          <p:nvPr>
            <p:ph type="body" idx="1"/>
          </p:nvPr>
        </p:nvSpPr>
        <p:spPr>
          <a:xfrm>
            <a:off x="558970" y="914401"/>
            <a:ext cx="8042698" cy="5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modelo de caja funciona así: en el medio tienes el área de contenido (digamos una imagen), rodeándolo tienes el padding, rodeándolo tienes el borde y el entorno tienes el margen.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puede representar visualmente así: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necesitas usar todos los atributos, pero este modelo funciona para todos los elementos de la página.</a:t>
            </a:r>
            <a:endParaRPr/>
          </a:p>
        </p:txBody>
      </p:sp>
      <p:sp>
        <p:nvSpPr>
          <p:cNvPr id="1230" name="Shape 1230"/>
          <p:cNvSpPr txBox="1">
            <a:spLocks noGrp="1"/>
          </p:cNvSpPr>
          <p:nvPr>
            <p:ph type="title" idx="4294967295"/>
          </p:nvPr>
        </p:nvSpPr>
        <p:spPr>
          <a:xfrm>
            <a:off x="437387" y="33496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modelo de caja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1" name="Shape 1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249468"/>
            <a:ext cx="6589775" cy="338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>
            <a:spLocks noGrp="1"/>
          </p:cNvSpPr>
          <p:nvPr>
            <p:ph type="body" idx="1"/>
          </p:nvPr>
        </p:nvSpPr>
        <p:spPr>
          <a:xfrm>
            <a:off x="912601" y="1290531"/>
            <a:ext cx="7318798" cy="277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Margen y padding son las propiedades más comúnmente usadas para espaciar los elementos de una página.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margen es el espacio fuera de un elemento, mientras que el padding es el espacio dentro de algo.</a:t>
            </a:r>
            <a:endParaRPr/>
          </a:p>
        </p:txBody>
      </p:sp>
      <p:sp>
        <p:nvSpPr>
          <p:cNvPr id="1237" name="Shape 1237"/>
          <p:cNvSpPr txBox="1">
            <a:spLocks noGrp="1"/>
          </p:cNvSpPr>
          <p:nvPr>
            <p:ph type="title" idx="4294967295"/>
          </p:nvPr>
        </p:nvSpPr>
        <p:spPr>
          <a:xfrm>
            <a:off x="571500" y="374073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Margen y padding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Shape 1238"/>
          <p:cNvSpPr/>
          <p:nvPr/>
        </p:nvSpPr>
        <p:spPr>
          <a:xfrm>
            <a:off x="2286529" y="3186420"/>
            <a:ext cx="4570942" cy="175392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h2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font-size: 1.5em;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background-color: #ccc;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margin: 20px;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padding: 40px;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>
            <a:spLocks noGrp="1"/>
          </p:cNvSpPr>
          <p:nvPr>
            <p:ph type="body" idx="1"/>
          </p:nvPr>
        </p:nvSpPr>
        <p:spPr>
          <a:xfrm>
            <a:off x="745702" y="1000847"/>
            <a:ext cx="7521998" cy="362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 un borde alrededor de un elemento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border-style: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Estilo de borde 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solid, dotted, dashed, double, groove, ridge, inset and outset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border-width: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ancho de borde. Existen propiedades específicas para cada lado: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border-top-width, border-right-width, border-bottom-width and border-left-width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border-color: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color de borde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version resumida sería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border: ancho estilo color → border: 2px dashed #ccc;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92024" marR="0" lvl="1" indent="-65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192024" marR="0" lvl="1" indent="-65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244" name="Shape 1244"/>
          <p:cNvSpPr txBox="1">
            <a:spLocks noGrp="1"/>
          </p:cNvSpPr>
          <p:nvPr>
            <p:ph type="title" idx="4294967295"/>
          </p:nvPr>
        </p:nvSpPr>
        <p:spPr>
          <a:xfrm>
            <a:off x="617548" y="289791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5" name="Shape 1245" descr="http://www.htmldog.com/figures/border-sty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0332" y="4077070"/>
            <a:ext cx="2072438" cy="217605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246" name="Shape 1246"/>
          <p:cNvSpPr/>
          <p:nvPr/>
        </p:nvSpPr>
        <p:spPr>
          <a:xfrm>
            <a:off x="955525" y="4077070"/>
            <a:ext cx="2838196" cy="230779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h2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border-style: dashed;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border-width: 3px;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border-left-width: 10px;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border-right-width: 10px;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border-color: red;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537773" y="1176051"/>
            <a:ext cx="8068453" cy="37700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Aplicando estilos a una página web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 el HTML y CSS para la siguiente página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http://www.webstepbook.com/supplements/labsection/lab1-aboutme/images/aboutme.png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 en la siguiente diapositiva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Shape 1254"/>
          <p:cNvSpPr txBox="1"/>
          <p:nvPr/>
        </p:nvSpPr>
        <p:spPr>
          <a:xfrm>
            <a:off x="548474" y="5084618"/>
            <a:ext cx="8068453" cy="12894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vinculación de mi hoja de estilos?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 txBox="1">
            <a:spLocks noGrp="1"/>
          </p:cNvSpPr>
          <p:nvPr>
            <p:ph type="title" idx="4294967295"/>
          </p:nvPr>
        </p:nvSpPr>
        <p:spPr>
          <a:xfrm>
            <a:off x="580602" y="365225"/>
            <a:ext cx="7515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Pongámoslo en 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Shape 1261"/>
          <p:cNvSpPr txBox="1">
            <a:spLocks noGrp="1"/>
          </p:cNvSpPr>
          <p:nvPr>
            <p:ph type="sldNum" idx="12"/>
          </p:nvPr>
        </p:nvSpPr>
        <p:spPr>
          <a:xfrm>
            <a:off x="0" y="6715125"/>
            <a:ext cx="4318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2" name="Shape 1262" descr="Image result for simple css exercise"/>
          <p:cNvPicPr preferRelativeResize="0"/>
          <p:nvPr/>
        </p:nvPicPr>
        <p:blipFill rotWithShape="1">
          <a:blip r:embed="rId3">
            <a:alphaModFix/>
          </a:blip>
          <a:srcRect b="5743"/>
          <a:stretch/>
        </p:blipFill>
        <p:spPr>
          <a:xfrm>
            <a:off x="2079947" y="889100"/>
            <a:ext cx="5024321" cy="556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>
            <a:spLocks noGrp="1"/>
          </p:cNvSpPr>
          <p:nvPr>
            <p:ph type="body" idx="1"/>
          </p:nvPr>
        </p:nvSpPr>
        <p:spPr>
          <a:xfrm>
            <a:off x="720971" y="1044720"/>
            <a:ext cx="7623598" cy="302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pueden definir selectores propios en forma de selectores de clase e ID.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Tiene el beneficio de poder presentar el mismo elemento HTML de manera diferente dependiendo de su clase o ID.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Usaremos un </a:t>
            </a:r>
            <a:r>
              <a:rPr lang="en-US" sz="18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identificar un elemento concreto, y una </a:t>
            </a:r>
            <a:r>
              <a:rPr lang="en-US" sz="1800" b="0" i="0" u="none" strike="noStrike" cap="none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clase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para identificar elementos con las mismas características. </a:t>
            </a:r>
            <a:endParaRPr/>
          </a:p>
        </p:txBody>
      </p:sp>
      <p:sp>
        <p:nvSpPr>
          <p:cNvPr id="1269" name="Shape 1269"/>
          <p:cNvSpPr txBox="1">
            <a:spLocks noGrp="1"/>
          </p:cNvSpPr>
          <p:nvPr>
            <p:ph type="title" idx="4294967295"/>
          </p:nvPr>
        </p:nvSpPr>
        <p:spPr>
          <a:xfrm>
            <a:off x="343569" y="27709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Selectores de clase y por identificador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Shape 1270"/>
          <p:cNvSpPr/>
          <p:nvPr/>
        </p:nvSpPr>
        <p:spPr>
          <a:xfrm>
            <a:off x="5765308" y="3434515"/>
            <a:ext cx="2807662" cy="286166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#top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background-color: #ccc;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padding: 20px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.intro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color: red;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font-weight: bold;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720971" y="3434515"/>
            <a:ext cx="4570942" cy="2861660"/>
          </a:xfrm>
          <a:prstGeom prst="rect">
            <a:avLst/>
          </a:prstGeom>
          <a:solidFill>
            <a:srgbClr val="92E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</a:t>
            </a: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id="top"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&lt;h1&gt;Chocolate curry&lt;/h1&gt;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class="intro"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&gt;This is my recipe for making curry purely with chocolate&lt;/p&gt;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class="intro"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&gt;Mmm mm mmmmm&lt;/p&gt;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>
            <a:spLocks noGrp="1"/>
          </p:cNvSpPr>
          <p:nvPr>
            <p:ph type="body" idx="1"/>
          </p:nvPr>
        </p:nvSpPr>
        <p:spPr>
          <a:xfrm>
            <a:off x="677887" y="1075649"/>
            <a:ext cx="7864898" cy="5644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puede definir selectores que apliquen a clases de un tipo de elemento concreto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indican mediante el punto “.”</a:t>
            </a:r>
            <a:endParaRPr/>
          </a:p>
          <a:p>
            <a:pPr marL="68572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r>
              <a:rPr lang="en-US" sz="16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rPr>
              <a:t>.una_clase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{reglas} → selecciona todas las etiquetas con atributo class = una_clase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72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ejemplo:</a:t>
            </a:r>
            <a:endParaRPr/>
          </a:p>
          <a:p>
            <a:pPr marL="742801" marR="0" lvl="2" indent="-2259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801" marR="0" lvl="2" indent="-2259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801" marR="0" lvl="2" indent="-2259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801" marR="0" lvl="2" indent="-2259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 ser general</a:t>
            </a:r>
            <a:endParaRPr/>
          </a:p>
          <a:p>
            <a:pPr marL="550926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8484"/>
              </a:buClr>
              <a:buSzPts val="1920"/>
              <a:buFont typeface="Arial"/>
              <a:buChar char="–"/>
            </a:pPr>
            <a:r>
              <a:rPr lang="en-US" sz="16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rPr>
              <a:t>.una_clase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{reglas} → seleccciona cualquier elemento con atributo class = una_clase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0926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ejemplo:</a:t>
            </a:r>
            <a:endParaRPr/>
          </a:p>
        </p:txBody>
      </p:sp>
      <p:sp>
        <p:nvSpPr>
          <p:cNvPr id="1277" name="Shape 1277"/>
          <p:cNvSpPr txBox="1">
            <a:spLocks noGrp="1"/>
          </p:cNvSpPr>
          <p:nvPr>
            <p:ph type="title" idx="4294967295"/>
          </p:nvPr>
        </p:nvSpPr>
        <p:spPr>
          <a:xfrm>
            <a:off x="425177" y="457472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Selectores de clase y por identificador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1913001" y="2804161"/>
            <a:ext cx="5394670" cy="120005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p.intro {…} </a:t>
            </a: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/*todos los &lt;p&gt; de clase intro*/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div.subrayado {…}</a:t>
            </a: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/*todos los &lt;div&gt; de clase subrayado*/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Shape 1279"/>
          <p:cNvSpPr/>
          <p:nvPr/>
        </p:nvSpPr>
        <p:spPr>
          <a:xfrm>
            <a:off x="1517048" y="5271166"/>
            <a:ext cx="6186575" cy="92311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p.intro {…} </a:t>
            </a: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/*todos los &lt;p&gt;,&lt;div&gt;,&lt;section&gt;… de clase intro*/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 txBox="1">
            <a:spLocks noGrp="1"/>
          </p:cNvSpPr>
          <p:nvPr>
            <p:ph type="body" idx="1"/>
          </p:nvPr>
        </p:nvSpPr>
        <p:spPr>
          <a:xfrm>
            <a:off x="567902" y="1595291"/>
            <a:ext cx="7598198" cy="385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 dar las mismas propiedades a una serie de selectores sin tener que repetirlos, mediante una coma “,”</a:t>
            </a:r>
            <a:endParaRPr/>
          </a:p>
          <a:p>
            <a:pPr marL="192024" marR="0" lvl="1" indent="-65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192024" marR="0" lvl="1" indent="-65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192024" marR="0" lvl="1" indent="-65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192024" marR="0" lvl="1" indent="-65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285" name="Shape 1285"/>
          <p:cNvSpPr txBox="1">
            <a:spLocks noGrp="1"/>
          </p:cNvSpPr>
          <p:nvPr>
            <p:ph type="title" idx="4294967295"/>
          </p:nvPr>
        </p:nvSpPr>
        <p:spPr>
          <a:xfrm>
            <a:off x="567902" y="308541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Agrupamiento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Shape 1286"/>
          <p:cNvSpPr/>
          <p:nvPr/>
        </p:nvSpPr>
        <p:spPr>
          <a:xfrm>
            <a:off x="2294848" y="2506678"/>
            <a:ext cx="4570942" cy="1015428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h2, .thisOtherClass</a:t>
            </a:r>
            <a:r>
              <a:rPr lang="en-US" sz="24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.yetAnotherClass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color: red;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>
            <a:spLocks noGrp="1"/>
          </p:cNvSpPr>
          <p:nvPr>
            <p:ph type="body" idx="1"/>
          </p:nvPr>
        </p:nvSpPr>
        <p:spPr>
          <a:xfrm>
            <a:off x="711369" y="1250031"/>
            <a:ext cx="7737898" cy="277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el CSS está bien estructurado, no debería ser necesario usar muchos selectores de clase o ID. Esto se debe a que puede especificar propiedades para selectores dentro de otros selectores.</a:t>
            </a:r>
            <a:endParaRPr/>
          </a:p>
        </p:txBody>
      </p:sp>
      <p:sp>
        <p:nvSpPr>
          <p:cNvPr id="1292" name="Shape 1292"/>
          <p:cNvSpPr txBox="1">
            <a:spLocks noGrp="1"/>
          </p:cNvSpPr>
          <p:nvPr>
            <p:ph type="title" idx="4294967295"/>
          </p:nvPr>
        </p:nvSpPr>
        <p:spPr>
          <a:xfrm>
            <a:off x="487151" y="330071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Anidamiento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Shape 1293"/>
          <p:cNvSpPr/>
          <p:nvPr/>
        </p:nvSpPr>
        <p:spPr>
          <a:xfrm>
            <a:off x="3019310" y="2543850"/>
            <a:ext cx="3122015" cy="3692464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#top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background-color: #ccc;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padding: 1em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#top h1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color: #ff0;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#top p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color: red;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font-weight: bold;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1" name="Shape 521"/>
          <p:cNvSpPr txBox="1">
            <a:spLocks noGrp="1"/>
          </p:cNvSpPr>
          <p:nvPr>
            <p:ph type="title" idx="4294967295"/>
          </p:nvPr>
        </p:nvSpPr>
        <p:spPr>
          <a:xfrm>
            <a:off x="252846" y="413571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¿Por qué la mayoría de los productos tienen bajo nivel de usabilidad?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1806580" y="1701209"/>
            <a:ext cx="5530840" cy="12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En general los usuarios no forman parte del proceso de diseño del producto</a:t>
            </a:r>
            <a:endParaRPr/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4964" y="3542648"/>
            <a:ext cx="6394072" cy="243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 txBox="1">
            <a:spLocks noGrp="1"/>
          </p:cNvSpPr>
          <p:nvPr>
            <p:ph type="body" idx="1"/>
          </p:nvPr>
        </p:nvSpPr>
        <p:spPr>
          <a:xfrm>
            <a:off x="481363" y="1088219"/>
            <a:ext cx="8169698" cy="311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 una manera potente de agregar una presentación detallada a una página.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código anterior fusiona estas propiedades: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background-color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background-image, ubicación de la propia imagen.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background-repeat, cómo se repite la imagen: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repeat, efecto “tile” en todo el background,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repeat-y, repetir verticalmente,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repeat-x repetir horizontalmente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no-repeat no se repite.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background-position, que puede ser top, center, bottom, left, right, un tamaño, un porcentage, o combinaciones como top right.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background-size, el tamaño de la imagen: auto, tamaño, %, contain, cover, ancho alto</a:t>
            </a:r>
            <a:endParaRPr/>
          </a:p>
        </p:txBody>
      </p:sp>
      <p:sp>
        <p:nvSpPr>
          <p:cNvPr id="1299" name="Shape 1299"/>
          <p:cNvSpPr txBox="1">
            <a:spLocks noGrp="1"/>
          </p:cNvSpPr>
          <p:nvPr>
            <p:ph type="title" idx="4294967295"/>
          </p:nvPr>
        </p:nvSpPr>
        <p:spPr>
          <a:xfrm>
            <a:off x="565712" y="534181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Imágenes de fondo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Shape 1300"/>
          <p:cNvSpPr/>
          <p:nvPr/>
        </p:nvSpPr>
        <p:spPr>
          <a:xfrm>
            <a:off x="565712" y="1492455"/>
            <a:ext cx="7972786" cy="1877437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background: white url(http://www.htmldog.com/images/bg.gif) no-repeat top right;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url("bg.jpg") 20% 0% / contain repeat-y fixed content-box padding-box #fff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Shape 1305" descr="http://www.htmldog.com/figures/displayBloc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1491" y="3182545"/>
            <a:ext cx="3671451" cy="279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>
            <a:spLocks noGrp="1"/>
          </p:cNvSpPr>
          <p:nvPr>
            <p:ph type="body" idx="1"/>
          </p:nvPr>
        </p:nvSpPr>
        <p:spPr>
          <a:xfrm>
            <a:off x="606002" y="1191419"/>
            <a:ext cx="4865489" cy="580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 cómo se mostrará un bloque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Inline: caja en linea → li { display: inline }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block: caja independiente → #navigation a {display: block;}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inline-block: Mantendrá un cuadro en línea pero prestará mayor flexibilidad de formato a los bloques; por ejemplo, permitiendo margen a la derecha e izquierda de la caja.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none: no muestra el bloque</a:t>
            </a:r>
            <a:endParaRPr/>
          </a:p>
        </p:txBody>
      </p:sp>
      <p:sp>
        <p:nvSpPr>
          <p:cNvPr id="1307" name="Shape 1307"/>
          <p:cNvSpPr txBox="1">
            <a:spLocks noGrp="1"/>
          </p:cNvSpPr>
          <p:nvPr>
            <p:ph type="title" idx="4294967295"/>
          </p:nvPr>
        </p:nvSpPr>
        <p:spPr>
          <a:xfrm>
            <a:off x="582292" y="331604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8" name="Shape 1308" descr="http://www.htmldog.com/figures/displayInli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5107" y="1974699"/>
            <a:ext cx="5375371" cy="1150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 txBox="1">
            <a:spLocks noGrp="1"/>
          </p:cNvSpPr>
          <p:nvPr>
            <p:ph type="body" idx="1"/>
          </p:nvPr>
        </p:nvSpPr>
        <p:spPr>
          <a:xfrm>
            <a:off x="720302" y="1125538"/>
            <a:ext cx="7775998" cy="53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propiedad de posición se utiliza para definir si un bloque es absoluto, relativo, estático o fijo: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el valor predeterminado y representa un cuadro en el orden normal de las cosas, tal y como aparecen en el HTML.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muy similar a static, pero la caja puede ser desplazada desde su posición original con las propiedades superior, derecha, inferior e izquierda.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absolute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saca una caja del flujo normal del HTML y lo posiciona de manera absoluta. El bloque se puede colocar en cualquier parte de la página usando la parte superior, derecha, inferior e izquierda.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fixed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comporta como absolute, pero posicionará absolutamente una caja en referencia a la ventana del navegador en lugar de la página web, por lo que los bloques fijos deben permanecer exactamente donde están en la pantalla, incluso cuando la página se desplaza.</a:t>
            </a:r>
            <a:endParaRPr/>
          </a:p>
        </p:txBody>
      </p:sp>
      <p:sp>
        <p:nvSpPr>
          <p:cNvPr id="1314" name="Shape 1314"/>
          <p:cNvSpPr txBox="1">
            <a:spLocks noGrp="1"/>
          </p:cNvSpPr>
          <p:nvPr>
            <p:ph type="title" idx="4294967295"/>
          </p:nvPr>
        </p:nvSpPr>
        <p:spPr>
          <a:xfrm>
            <a:off x="607801" y="5715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Posicionamiento (position)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20" name="Shape 1320"/>
          <p:cNvSpPr txBox="1">
            <a:spLocks noGrp="1"/>
          </p:cNvSpPr>
          <p:nvPr>
            <p:ph type="title" idx="4294967295"/>
          </p:nvPr>
        </p:nvSpPr>
        <p:spPr>
          <a:xfrm>
            <a:off x="1143000" y="9144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 Posicionamiento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193022" y="1629217"/>
            <a:ext cx="5530840" cy="4246334"/>
          </a:xfrm>
          <a:prstGeom prst="rect">
            <a:avLst/>
          </a:prstGeom>
          <a:solidFill>
            <a:srgbClr val="92E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id="navigation"&gt;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&lt;ul&gt;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&lt;li&gt;&lt;a href="this.html"&gt;This&lt;/a&gt;&lt;/li&gt;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&lt;li&gt;&lt;a href="that.html"&gt;That&lt;/a&gt;&lt;/li&gt;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&lt;li&gt;&lt;a href="theOther.html"&gt;The Other&lt;/a&gt;&lt;/li&gt;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&lt;/ul&gt;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id="content"&gt;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&lt;h1&gt;Ra ra banjo banjo&lt;/h1&gt;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&lt;p&gt;Welcome to the Ra ra banjo banjo page. Ra ra banjo banjo. Ra ra banjo banjo. Ra ra banjo banjo.&lt;/p&gt;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&lt;p&gt;(Ra ra banjo banjo)&lt;/p&gt;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/>
          </a:p>
        </p:txBody>
      </p:sp>
      <p:sp>
        <p:nvSpPr>
          <p:cNvPr id="1322" name="Shape 1322"/>
          <p:cNvSpPr/>
          <p:nvPr/>
        </p:nvSpPr>
        <p:spPr>
          <a:xfrm>
            <a:off x="6014305" y="1629216"/>
            <a:ext cx="2838196" cy="286166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#navigation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position: absolute;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top: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left: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width: 200px;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#content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margin-left: 200px;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 txBox="1">
            <a:spLocks noGrp="1"/>
          </p:cNvSpPr>
          <p:nvPr>
            <p:ph type="body" idx="1"/>
          </p:nvPr>
        </p:nvSpPr>
        <p:spPr>
          <a:xfrm>
            <a:off x="533498" y="1170277"/>
            <a:ext cx="8118898" cy="467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 flotar una caja, la desplazará a la derecha o a la izquierda de una línea, con el contenido alrededor de ella.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Normalmente, se utiliza el float para desplazar partes más pequeñas dentro de una página, como posicionar un enlace de navegación a la derecha de un contenedor, pero también puede utilizarse con partes más grandes, como columnas de navegación.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el valor predeterminado y representa un cuadro en el orden normal, tal y como aparece en el HTML.</a:t>
            </a:r>
            <a:endParaRPr/>
          </a:p>
        </p:txBody>
      </p:sp>
      <p:sp>
        <p:nvSpPr>
          <p:cNvPr id="1328" name="Shape 1328"/>
          <p:cNvSpPr txBox="1">
            <a:spLocks noGrp="1"/>
          </p:cNvSpPr>
          <p:nvPr>
            <p:ph type="title" idx="4294967295"/>
          </p:nvPr>
        </p:nvSpPr>
        <p:spPr>
          <a:xfrm>
            <a:off x="651396" y="3048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Flotamiento (float)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3420139" y="4830801"/>
            <a:ext cx="2345616" cy="120005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#navigation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float: left;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width: 200px;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 txBox="1">
            <a:spLocks noGrp="1"/>
          </p:cNvSpPr>
          <p:nvPr>
            <p:ph type="body" idx="1"/>
          </p:nvPr>
        </p:nvSpPr>
        <p:spPr>
          <a:xfrm>
            <a:off x="580602" y="1302571"/>
            <a:ext cx="7610898" cy="574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embeber una fuente haremos uso de la directiva @font-face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Luego usaremos la fuente con font-family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Shape 1335"/>
          <p:cNvSpPr txBox="1">
            <a:spLocks noGrp="1"/>
          </p:cNvSpPr>
          <p:nvPr>
            <p:ph type="title" idx="4294967295"/>
          </p:nvPr>
        </p:nvSpPr>
        <p:spPr>
          <a:xfrm>
            <a:off x="580602" y="313153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Fuentes personalizadas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Shape 1336"/>
          <p:cNvSpPr/>
          <p:nvPr/>
        </p:nvSpPr>
        <p:spPr>
          <a:xfrm>
            <a:off x="2100580" y="1885929"/>
            <a:ext cx="4570942" cy="120005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@font-face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font-family: “Nombre de fuente";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src: url(nombre_fuente.woff);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337" name="Shape 1337"/>
          <p:cNvSpPr/>
          <p:nvPr/>
        </p:nvSpPr>
        <p:spPr>
          <a:xfrm>
            <a:off x="1581082" y="3956741"/>
            <a:ext cx="6083924" cy="92311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font-family: “Nombre de fuente", arial, sans-serif;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 txBox="1">
            <a:spLocks noGrp="1"/>
          </p:cNvSpPr>
          <p:nvPr>
            <p:ph type="body" idx="1"/>
          </p:nvPr>
        </p:nvSpPr>
        <p:spPr>
          <a:xfrm>
            <a:off x="697189" y="1064735"/>
            <a:ext cx="7759834" cy="579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Bordes redondeados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Sombras: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box-shadow: horizontal-offset vertical-offset blur-radius spread-distance color</a:t>
            </a:r>
            <a:endParaRPr/>
          </a:p>
        </p:txBody>
      </p:sp>
      <p:sp>
        <p:nvSpPr>
          <p:cNvPr id="1343" name="Shape 1343"/>
          <p:cNvSpPr txBox="1">
            <a:spLocks noGrp="1"/>
          </p:cNvSpPr>
          <p:nvPr>
            <p:ph type="title" idx="4294967295"/>
          </p:nvPr>
        </p:nvSpPr>
        <p:spPr>
          <a:xfrm>
            <a:off x="456023" y="219467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Bordes redondeados y sombras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Shape 1344"/>
          <p:cNvSpPr/>
          <p:nvPr/>
        </p:nvSpPr>
        <p:spPr>
          <a:xfrm>
            <a:off x="2337573" y="1593829"/>
            <a:ext cx="4570942" cy="175392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.caja_rond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border-radius: 20px;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.caja_rond2{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border-radius: 6px 12px 18px 24px;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345" name="Shape 1345"/>
          <p:cNvSpPr/>
          <p:nvPr/>
        </p:nvSpPr>
        <p:spPr>
          <a:xfrm>
            <a:off x="1581082" y="4737615"/>
            <a:ext cx="6083924" cy="92311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box-shadow: 5px 5px 3px 1px #999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Shape 1352"/>
          <p:cNvSpPr txBox="1"/>
          <p:nvPr/>
        </p:nvSpPr>
        <p:spPr>
          <a:xfrm>
            <a:off x="412482" y="1148342"/>
            <a:ext cx="8204445" cy="37700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Aplicando estilos a una página web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 el HTML y CSS para la siguiente página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https://sdz-upload.s3.amazonaws.com/prod/upload/final_page.png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 en la siguiente diapositiva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Shape 1353"/>
          <p:cNvSpPr txBox="1"/>
          <p:nvPr/>
        </p:nvSpPr>
        <p:spPr>
          <a:xfrm>
            <a:off x="412482" y="5084618"/>
            <a:ext cx="8204445" cy="12894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vinculación de mi hoja de estilos?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 txBox="1">
            <a:spLocks noGrp="1"/>
          </p:cNvSpPr>
          <p:nvPr>
            <p:ph type="body" idx="1"/>
          </p:nvPr>
        </p:nvSpPr>
        <p:spPr>
          <a:xfrm>
            <a:off x="694902" y="1200971"/>
            <a:ext cx="7572798" cy="24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60" name="Shape 1360"/>
          <p:cNvSpPr txBox="1">
            <a:spLocks noGrp="1"/>
          </p:cNvSpPr>
          <p:nvPr>
            <p:ph type="title" idx="4294967295"/>
          </p:nvPr>
        </p:nvSpPr>
        <p:spPr>
          <a:xfrm>
            <a:off x="431800" y="222320"/>
            <a:ext cx="7515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Pongámoslo en 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Shape 1361"/>
          <p:cNvSpPr txBox="1">
            <a:spLocks noGrp="1"/>
          </p:cNvSpPr>
          <p:nvPr>
            <p:ph type="sldNum" idx="12"/>
          </p:nvPr>
        </p:nvSpPr>
        <p:spPr>
          <a:xfrm>
            <a:off x="0" y="6715125"/>
            <a:ext cx="4318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2" name="Shape 1362" descr="https://sdz-upload.s3.amazonaws.com/prod/upload/final_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010" y="746195"/>
            <a:ext cx="5278582" cy="55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 txBox="1">
            <a:spLocks noGrp="1"/>
          </p:cNvSpPr>
          <p:nvPr>
            <p:ph type="title"/>
          </p:nvPr>
        </p:nvSpPr>
        <p:spPr>
          <a:xfrm>
            <a:off x="2263471" y="2690340"/>
            <a:ext cx="6478193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Bootstrap y los diseños responsive - (2 horas)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Shape 1369"/>
          <p:cNvSpPr/>
          <p:nvPr/>
        </p:nvSpPr>
        <p:spPr>
          <a:xfrm>
            <a:off x="237744" y="2359169"/>
            <a:ext cx="1810511" cy="1792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8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1544647" y="1569271"/>
            <a:ext cx="6201198" cy="394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Hablando con usuarios para…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109" marR="0" lvl="0" indent="-4571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Entender modelos mentales</a:t>
            </a:r>
            <a:endParaRPr/>
          </a:p>
          <a:p>
            <a:pPr marL="457109" marR="0" lvl="0" indent="-4571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Entender modelo natural de operación</a:t>
            </a:r>
            <a:endParaRPr/>
          </a:p>
          <a:p>
            <a:pPr marL="457109" marR="0" lvl="0" indent="-4571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Validar nuestras ideas</a:t>
            </a:r>
            <a:endParaRPr/>
          </a:p>
        </p:txBody>
      </p:sp>
      <p:sp>
        <p:nvSpPr>
          <p:cNvPr id="530" name="Shape 530"/>
          <p:cNvSpPr txBox="1">
            <a:spLocks noGrp="1"/>
          </p:cNvSpPr>
          <p:nvPr>
            <p:ph type="title" idx="4294967295"/>
          </p:nvPr>
        </p:nvSpPr>
        <p:spPr>
          <a:xfrm>
            <a:off x="381000" y="346364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hacemos un producto usable?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Shape 1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286" y="3069043"/>
            <a:ext cx="4602263" cy="320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Shape 1376"/>
          <p:cNvSpPr txBox="1"/>
          <p:nvPr/>
        </p:nvSpPr>
        <p:spPr>
          <a:xfrm>
            <a:off x="580602" y="1214410"/>
            <a:ext cx="8135021" cy="223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construyen dos sitios web. El principal, más uno especial para móviles.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navegador del cliente lo redirigirá automáticamente al mejor sitio para su dispositivo.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377" name="Shape 137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78" name="Shape 1378"/>
          <p:cNvSpPr/>
          <p:nvPr/>
        </p:nvSpPr>
        <p:spPr>
          <a:xfrm>
            <a:off x="290816" y="374336"/>
            <a:ext cx="42066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enfoque tradicional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Shape 1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15" y="2574849"/>
            <a:ext cx="6947399" cy="3379533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Shape 1384"/>
          <p:cNvSpPr txBox="1"/>
          <p:nvPr/>
        </p:nvSpPr>
        <p:spPr>
          <a:xfrm>
            <a:off x="546459" y="694013"/>
            <a:ext cx="8135021" cy="223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Monda"/>
              <a:buNone/>
            </a:pPr>
            <a:endParaRPr sz="24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385" name="Shape 1385"/>
          <p:cNvSpPr/>
          <p:nvPr/>
        </p:nvSpPr>
        <p:spPr>
          <a:xfrm>
            <a:off x="571822" y="1282486"/>
            <a:ext cx="8031693" cy="7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SOLO sitio web. El sitio web, en forma automática se ajusta a la pantalla de salida ("viewport") del usuario en diversas formas.</a:t>
            </a:r>
            <a:endParaRPr/>
          </a:p>
        </p:txBody>
      </p:sp>
      <p:sp>
        <p:nvSpPr>
          <p:cNvPr id="1386" name="Shape 1386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87" name="Shape 1387"/>
          <p:cNvSpPr/>
          <p:nvPr/>
        </p:nvSpPr>
        <p:spPr>
          <a:xfrm>
            <a:off x="430102" y="466669"/>
            <a:ext cx="409759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 "Responsive"</a:t>
            </a:r>
            <a:endParaRPr sz="3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hape 1392" descr="Image result for responsive we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68" y="1701208"/>
            <a:ext cx="9160930" cy="4342395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 txBox="1">
            <a:spLocks noGrp="1"/>
          </p:cNvSpPr>
          <p:nvPr>
            <p:ph type="body" idx="1"/>
          </p:nvPr>
        </p:nvSpPr>
        <p:spPr>
          <a:xfrm>
            <a:off x="2317039" y="1941035"/>
            <a:ext cx="7814098" cy="530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Reducción de costos. 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104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Eficiencia en la actualización. 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104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 la usabilidad y conversión. 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104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Impacto en el visitante. </a:t>
            </a: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401" name="Shape 1401"/>
          <p:cNvSpPr txBox="1">
            <a:spLocks noGrp="1"/>
          </p:cNvSpPr>
          <p:nvPr>
            <p:ph type="title" idx="4294967295"/>
          </p:nvPr>
        </p:nvSpPr>
        <p:spPr>
          <a:xfrm>
            <a:off x="215900" y="3429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Beneficios de Responsive Web Design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580602" y="971507"/>
            <a:ext cx="8195098" cy="389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utiliza el enfoque mobile first: Se crea primero el web site para los dispositivos móviles y después se mejora y enriquece para dispositivos grandes.</a:t>
            </a:r>
            <a:endParaRPr/>
          </a:p>
        </p:txBody>
      </p:sp>
      <p:sp>
        <p:nvSpPr>
          <p:cNvPr id="1408" name="Shape 1408"/>
          <p:cNvSpPr txBox="1">
            <a:spLocks noGrp="1"/>
          </p:cNvSpPr>
          <p:nvPr>
            <p:ph type="title" idx="4294967295"/>
          </p:nvPr>
        </p:nvSpPr>
        <p:spPr>
          <a:xfrm>
            <a:off x="563707" y="307152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9" name="Shape 1409" descr="Image result for bootstra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4206" y="3127587"/>
            <a:ext cx="5879794" cy="32000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Shape 1410"/>
          <p:cNvSpPr txBox="1"/>
          <p:nvPr/>
        </p:nvSpPr>
        <p:spPr>
          <a:xfrm>
            <a:off x="352714" y="1990030"/>
            <a:ext cx="8422986" cy="518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es un framework HTML, CSS y JavaScript para crear sitios web responsive.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proporciona clases CSS responsive, componentes CSS y componentes JavaScript.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 txBox="1">
            <a:spLocks noGrp="1"/>
          </p:cNvSpPr>
          <p:nvPr>
            <p:ph type="body" idx="1"/>
          </p:nvPr>
        </p:nvSpPr>
        <p:spPr>
          <a:xfrm>
            <a:off x="542502" y="1213671"/>
            <a:ext cx="8030100" cy="4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3495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Podemos ver algunos modelos de aplicaciones/sitios Web implantados en la página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http://wrapbootstrap.com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495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documentación oficial se encuentra en: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http://getbootstrap.com/getting-started/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495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Versión en español: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http://www.oneskyapp.com/es/docs/bootstrap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495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demos en: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http://getbootstrap.com/components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342900" marR="0" lvl="0" indent="-342900" algn="l" rtl="0">
              <a:lnSpc>
                <a:spcPct val="13495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Editor “online” que genera código para Bootstrap: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http://twitter.github.io/typeahead.js/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495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Temas predeterminados, podemos encontrar varios temas "extra" en la dirección: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http://bootswatch.com/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marL="0" marR="0" lvl="0" indent="146050" algn="l" rtl="0">
              <a:lnSpc>
                <a:spcPct val="13495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416" name="Shape 1416"/>
          <p:cNvSpPr txBox="1">
            <a:spLocks noGrp="1"/>
          </p:cNvSpPr>
          <p:nvPr>
            <p:ph type="title" idx="4294967295"/>
          </p:nvPr>
        </p:nvSpPr>
        <p:spPr>
          <a:xfrm>
            <a:off x="304800" y="519113"/>
            <a:ext cx="7885113" cy="54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Implantaciones y configuración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>
            <a:spLocks noGrp="1"/>
          </p:cNvSpPr>
          <p:nvPr>
            <p:ph type="body" idx="1"/>
          </p:nvPr>
        </p:nvSpPr>
        <p:spPr>
          <a:xfrm>
            <a:off x="644102" y="1930400"/>
            <a:ext cx="7941098" cy="450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proporciona un gris de 12 columnas. Se divide el ancho del dispositivo en 12 columnas.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número especificado con la clase indica que el elemento que tiene esa clase tomará el número definido de espacios de columna del total de 12.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Shape 1423"/>
          <p:cNvSpPr txBox="1">
            <a:spLocks noGrp="1"/>
          </p:cNvSpPr>
          <p:nvPr>
            <p:ph type="title" idx="4294967295"/>
          </p:nvPr>
        </p:nvSpPr>
        <p:spPr>
          <a:xfrm>
            <a:off x="584200" y="5842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Estructura del Grid de Layout de 12 Columnas 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Shape 142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29" name="Shape 1429"/>
          <p:cNvSpPr txBox="1">
            <a:spLocks noGrp="1"/>
          </p:cNvSpPr>
          <p:nvPr>
            <p:ph type="title" idx="4294967295"/>
          </p:nvPr>
        </p:nvSpPr>
        <p:spPr>
          <a:xfrm>
            <a:off x="393700" y="335062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Estructura de un layout Bootstrap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0" name="Shape 1430" descr="https://www.codeproject.com/KB/usability/1113048/12_column_grid_layou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520" y="1269261"/>
            <a:ext cx="8617737" cy="499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 txBox="1">
            <a:spLocks noGrp="1"/>
          </p:cNvSpPr>
          <p:nvPr>
            <p:ph type="body" idx="1"/>
          </p:nvPr>
        </p:nvSpPr>
        <p:spPr>
          <a:xfrm>
            <a:off x="733002" y="1747071"/>
            <a:ext cx="7534698" cy="560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pueden usar temas ya creados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https://startbootstrap.com/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tema propio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https://pikock.github.io/bootstrap-magic/app/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http://www.lavishbootstrap.com/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; y descargar el css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archivo css que sobreescriba los estilos de bootstrap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css personalizados se deben incluir después del css base de bootstrap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Shape 1436"/>
          <p:cNvSpPr txBox="1">
            <a:spLocks noGrp="1"/>
          </p:cNvSpPr>
          <p:nvPr>
            <p:ph type="title" idx="4294967295"/>
          </p:nvPr>
        </p:nvSpPr>
        <p:spPr>
          <a:xfrm>
            <a:off x="616527" y="332509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Personalizando Bootstrap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Shape 1443"/>
          <p:cNvSpPr txBox="1"/>
          <p:nvPr/>
        </p:nvSpPr>
        <p:spPr>
          <a:xfrm>
            <a:off x="412482" y="1148343"/>
            <a:ext cx="8204445" cy="22598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sitio responsivo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Elegir y personalizar un tema creado de: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https://startbootstrap.com/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Shape 1444"/>
          <p:cNvSpPr txBox="1"/>
          <p:nvPr/>
        </p:nvSpPr>
        <p:spPr>
          <a:xfrm>
            <a:off x="412475" y="3783123"/>
            <a:ext cx="8204400" cy="205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utilizar una plantilla responsiva 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es personalizar una plantilla?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te resulta más práctico? ¿Utilizar plantillas o hacer diseños propios?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579819" y="1067053"/>
            <a:ext cx="7344198" cy="261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la representación mental que tiene el usuario sobre el producto: para qué sirve, cómo se usa.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el producto no respeta el modelo mental de los usuarios, el sistema va a ser difícil de usar, afectando el uso, adopción, compra y satisfacción. </a:t>
            </a:r>
            <a:endParaRPr/>
          </a:p>
        </p:txBody>
      </p:sp>
      <p:sp>
        <p:nvSpPr>
          <p:cNvPr id="537" name="Shape 537"/>
          <p:cNvSpPr txBox="1">
            <a:spLocks noGrp="1"/>
          </p:cNvSpPr>
          <p:nvPr>
            <p:ph type="title" idx="4294967295"/>
          </p:nvPr>
        </p:nvSpPr>
        <p:spPr>
          <a:xfrm>
            <a:off x="579819" y="513015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mentales</a:t>
            </a:r>
            <a:endParaRPr/>
          </a:p>
        </p:txBody>
      </p:sp>
      <p:pic>
        <p:nvPicPr>
          <p:cNvPr id="538" name="Shape 538" descr="Image result for UX modelos menta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976" y="2608399"/>
            <a:ext cx="5095287" cy="373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 txBox="1">
            <a:spLocks noGrp="1"/>
          </p:cNvSpPr>
          <p:nvPr>
            <p:ph type="title"/>
          </p:nvPr>
        </p:nvSpPr>
        <p:spPr>
          <a:xfrm>
            <a:off x="2263471" y="2690340"/>
            <a:ext cx="6478193" cy="58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rPr>
              <a:t>JAVASCRIPT </a:t>
            </a: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(2 horas)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Shape 1452"/>
          <p:cNvSpPr/>
          <p:nvPr/>
        </p:nvSpPr>
        <p:spPr>
          <a:xfrm>
            <a:off x="237744" y="2359169"/>
            <a:ext cx="1810511" cy="1792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8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 txBox="1">
            <a:spLocks noGrp="1"/>
          </p:cNvSpPr>
          <p:nvPr>
            <p:ph type="body" idx="1"/>
          </p:nvPr>
        </p:nvSpPr>
        <p:spPr>
          <a:xfrm>
            <a:off x="508396" y="1289871"/>
            <a:ext cx="6111081" cy="56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es un lenguaje de programación que permite a los desarrolladores crear acciones en sus páginas web.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es un lenguaje con muchas posibilidades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Usado para crear pequeños programas que luego son insertados en una página web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programas más grandes, orientados a objetos mucho más complejos.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También podemos crear diferentes efectos e interactuar con nuestros usuarios.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Existen dos tipos de JavaScript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que se ejecuta en el cliente, el Javascript propiamente dicho, técnicamente Navigator JavaScript. 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que se ejecuta en el servidor, es más reciente y se denomina LiveWire Javascript.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Shape 1461"/>
          <p:cNvSpPr txBox="1">
            <a:spLocks noGrp="1"/>
          </p:cNvSpPr>
          <p:nvPr>
            <p:ph type="title" idx="4294967295"/>
          </p:nvPr>
        </p:nvSpPr>
        <p:spPr>
          <a:xfrm>
            <a:off x="508396" y="536575"/>
            <a:ext cx="7127875" cy="63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es JavaScript?</a:t>
            </a:r>
            <a:endParaRPr/>
          </a:p>
        </p:txBody>
      </p:sp>
      <p:pic>
        <p:nvPicPr>
          <p:cNvPr id="1462" name="Shape 1462" descr="Image result for javascrip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1683" y="1427933"/>
            <a:ext cx="2361023" cy="236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Shape 1469"/>
          <p:cNvSpPr txBox="1">
            <a:spLocks noGrp="1"/>
          </p:cNvSpPr>
          <p:nvPr>
            <p:ph type="body" idx="1"/>
          </p:nvPr>
        </p:nvSpPr>
        <p:spPr>
          <a:xfrm>
            <a:off x="572607" y="1340671"/>
            <a:ext cx="7966498" cy="580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es enviado por el servidor y se ejecuta en el navegador. Exactamente igual que el código HTML.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navegador lee las referencias de javascript en la página HTML, lo interpreta y ejecuta</a:t>
            </a:r>
            <a:endParaRPr/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Actualmente existe de ejecutar javascript en el servidor usando Node.js</a:t>
            </a:r>
            <a:endParaRPr/>
          </a:p>
        </p:txBody>
      </p:sp>
      <p:sp>
        <p:nvSpPr>
          <p:cNvPr id="1470" name="Shape 1470"/>
          <p:cNvSpPr txBox="1">
            <a:spLocks noGrp="1"/>
          </p:cNvSpPr>
          <p:nvPr>
            <p:ph type="title" idx="4294967295"/>
          </p:nvPr>
        </p:nvSpPr>
        <p:spPr>
          <a:xfrm>
            <a:off x="317501" y="219276"/>
            <a:ext cx="7437428" cy="63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Esquema de funcionamiento de JavaScript</a:t>
            </a:r>
            <a:endParaRPr/>
          </a:p>
        </p:txBody>
      </p:sp>
      <p:pic>
        <p:nvPicPr>
          <p:cNvPr id="1471" name="Shape 14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985" y="2696048"/>
            <a:ext cx="5991743" cy="275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>
            <a:spLocks noGrp="1"/>
          </p:cNvSpPr>
          <p:nvPr>
            <p:ph type="body" idx="1"/>
          </p:nvPr>
        </p:nvSpPr>
        <p:spPr>
          <a:xfrm>
            <a:off x="821902" y="1454971"/>
            <a:ext cx="7356898" cy="540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navegadores poseen un motor de interpretación de Javascript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motor de JavaScript es un tipo de proceso (máquina virtual) que está diseñado específicamente para interpretar y ejecutar código JavaScript.</a:t>
            </a:r>
            <a:endParaRPr/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razón por la que hay tantos motores diferentes es cada uno está diseñado para trabajar con un navegador web diferente, navegador sin interfaz gráfica (headless browser), o Node.js.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Ahora, el nivel de acuerdo es mucho más alto, gracias a los acuerdos sobre los estándares.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Existen librerías JavaScript que simulan comportamientos actuales en navegadores antiguos: Modernizr, etc.</a:t>
            </a:r>
            <a:endParaRPr/>
          </a:p>
        </p:txBody>
      </p:sp>
      <p:sp>
        <p:nvSpPr>
          <p:cNvPr id="1477" name="Shape 1477"/>
          <p:cNvSpPr txBox="1">
            <a:spLocks noGrp="1"/>
          </p:cNvSpPr>
          <p:nvPr>
            <p:ph type="title" idx="4294967295"/>
          </p:nvPr>
        </p:nvSpPr>
        <p:spPr>
          <a:xfrm>
            <a:off x="499851" y="271318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navegador desde el punto de vista Javascript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>
            <a:spLocks noGrp="1"/>
          </p:cNvSpPr>
          <p:nvPr>
            <p:ph type="body" idx="1"/>
          </p:nvPr>
        </p:nvSpPr>
        <p:spPr>
          <a:xfrm>
            <a:off x="567902" y="1164443"/>
            <a:ext cx="7458498" cy="252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cualquier lugar dentro del &lt;html&gt;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Preferiblemente después del &lt;/body&gt;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Embebido en las etiquetas &lt;script&gt;&lt;/script&gt;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83" name="Shape 1483"/>
          <p:cNvSpPr txBox="1">
            <a:spLocks noGrp="1"/>
          </p:cNvSpPr>
          <p:nvPr>
            <p:ph type="title" idx="4294967295"/>
          </p:nvPr>
        </p:nvSpPr>
        <p:spPr>
          <a:xfrm>
            <a:off x="431800" y="5058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Donde generar el Javascript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Shape 14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022" y="2408919"/>
            <a:ext cx="4436195" cy="376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Shape 1485"/>
          <p:cNvSpPr/>
          <p:nvPr/>
        </p:nvSpPr>
        <p:spPr>
          <a:xfrm>
            <a:off x="2725532" y="3932940"/>
            <a:ext cx="359957" cy="2006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4FF"/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Shape 1486"/>
          <p:cNvSpPr/>
          <p:nvPr/>
        </p:nvSpPr>
        <p:spPr>
          <a:xfrm>
            <a:off x="2725532" y="4897695"/>
            <a:ext cx="359957" cy="2006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4FF"/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/>
          <p:nvPr/>
        </p:nvSpPr>
        <p:spPr>
          <a:xfrm>
            <a:off x="2578682" y="5762105"/>
            <a:ext cx="359957" cy="2006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4FF"/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Shape 1492"/>
          <p:cNvSpPr txBox="1">
            <a:spLocks noGrp="1"/>
          </p:cNvSpPr>
          <p:nvPr>
            <p:ph type="body" idx="1"/>
          </p:nvPr>
        </p:nvSpPr>
        <p:spPr>
          <a:xfrm>
            <a:off x="669502" y="1632771"/>
            <a:ext cx="7826798" cy="50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Normalmente se separa el javascript del html en su propio archivo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atributo SRC de la etiqueta &lt;SCRIPT&gt; es donde  especifica el origen de un archivo de JavaScript.</a:t>
            </a:r>
            <a:endParaRPr/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vez introducido podemos usar las funciones del archivo como si las hubiéramos escrito en la página.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archivo debe tener extensión .js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Estos archivos solo pueden contener JavaScript.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recomienda poner la referencia al final de tag body en el html.</a:t>
            </a:r>
            <a:endParaRPr/>
          </a:p>
        </p:txBody>
      </p:sp>
      <p:sp>
        <p:nvSpPr>
          <p:cNvPr id="1493" name="Shape 1493"/>
          <p:cNvSpPr txBox="1">
            <a:spLocks noGrp="1"/>
          </p:cNvSpPr>
          <p:nvPr>
            <p:ph type="title" idx="4294967295"/>
          </p:nvPr>
        </p:nvSpPr>
        <p:spPr>
          <a:xfrm>
            <a:off x="228600" y="413571"/>
            <a:ext cx="7127875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Especificar un archivo de Script</a:t>
            </a:r>
            <a:endParaRPr/>
          </a:p>
        </p:txBody>
      </p:sp>
      <p:sp>
        <p:nvSpPr>
          <p:cNvPr id="1494" name="Shape 1494"/>
          <p:cNvSpPr/>
          <p:nvPr/>
        </p:nvSpPr>
        <p:spPr>
          <a:xfrm>
            <a:off x="2747168" y="2925060"/>
            <a:ext cx="4024529" cy="369247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 src=“js/miarchivo.js”&gt;&lt;/script&gt;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0" name="Shape 1500"/>
          <p:cNvSpPr txBox="1">
            <a:spLocks noGrp="1"/>
          </p:cNvSpPr>
          <p:nvPr>
            <p:ph type="title" idx="4294967295"/>
          </p:nvPr>
        </p:nvSpPr>
        <p:spPr>
          <a:xfrm>
            <a:off x="481013" y="317655"/>
            <a:ext cx="8662987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Ejemplo: reproduce este código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Shape 1501"/>
          <p:cNvSpPr/>
          <p:nvPr/>
        </p:nvSpPr>
        <p:spPr>
          <a:xfrm>
            <a:off x="580602" y="1464766"/>
            <a:ext cx="3815541" cy="4523268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&lt;meta charset="UTF-8"&gt;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&lt;title&gt;Document&lt;/title&gt;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&lt;h1&gt;Título&lt;/h1&gt;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&lt;p&gt;Esto es un texto&lt;/p&gt;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&lt;script src="</a:t>
            </a: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js/script.js</a:t>
            </a: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"&gt;&lt;/script&gt;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/>
          </a:p>
        </p:txBody>
      </p:sp>
      <p:sp>
        <p:nvSpPr>
          <p:cNvPr id="1502" name="Shape 1502"/>
          <p:cNvSpPr/>
          <p:nvPr/>
        </p:nvSpPr>
        <p:spPr>
          <a:xfrm>
            <a:off x="5044065" y="1709849"/>
            <a:ext cx="3167619" cy="258472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un_numero = 1;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un_flotante = 1.5;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otro_numero = '1';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un_texto ='esto es un texto';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esVerdad = true;</a:t>
            </a:r>
            <a:endParaRPr/>
          </a:p>
        </p:txBody>
      </p:sp>
      <p:sp>
        <p:nvSpPr>
          <p:cNvPr id="1503" name="Shape 1503"/>
          <p:cNvSpPr/>
          <p:nvPr/>
        </p:nvSpPr>
        <p:spPr>
          <a:xfrm>
            <a:off x="5015965" y="1280142"/>
            <a:ext cx="1197487" cy="3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js/script.js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Shape 1504"/>
          <p:cNvSpPr/>
          <p:nvPr/>
        </p:nvSpPr>
        <p:spPr>
          <a:xfrm>
            <a:off x="660774" y="985016"/>
            <a:ext cx="1235950" cy="3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index.html</a:t>
            </a:r>
            <a:endParaRPr/>
          </a:p>
        </p:txBody>
      </p:sp>
      <p:cxnSp>
        <p:nvCxnSpPr>
          <p:cNvPr id="1505" name="Shape 1505"/>
          <p:cNvCxnSpPr/>
          <p:nvPr/>
        </p:nvCxnSpPr>
        <p:spPr>
          <a:xfrm rot="-5400000">
            <a:off x="2699528" y="2931783"/>
            <a:ext cx="3642300" cy="825000"/>
          </a:xfrm>
          <a:prstGeom prst="bentConnector3">
            <a:avLst>
              <a:gd name="adj1" fmla="val 0"/>
            </a:avLst>
          </a:prstGeom>
          <a:noFill/>
          <a:ln w="17125" cap="flat" cmpd="sng">
            <a:solidFill>
              <a:srgbClr val="313131">
                <a:alpha val="49803"/>
              </a:srgbClr>
            </a:solidFill>
            <a:prstDash val="solid"/>
            <a:round/>
            <a:headEnd type="none" w="med" len="med"/>
            <a:tailEnd type="triangle" w="lg" len="lg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13" name="Shape 1513"/>
          <p:cNvSpPr txBox="1">
            <a:spLocks noGrp="1"/>
          </p:cNvSpPr>
          <p:nvPr>
            <p:ph type="title" idx="4294967295"/>
          </p:nvPr>
        </p:nvSpPr>
        <p:spPr>
          <a:xfrm>
            <a:off x="248195" y="255688"/>
            <a:ext cx="7126288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Visión general de la sintaxis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Shape 1514"/>
          <p:cNvSpPr/>
          <p:nvPr/>
        </p:nvSpPr>
        <p:spPr>
          <a:xfrm>
            <a:off x="908896" y="765903"/>
            <a:ext cx="7361548" cy="5077138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dos contrabarras…. Comentario simple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x;  // declara una variable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= 3 + y;  // asigna un valor a la variable `x`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foo(x, y);  // llama a la función `foo` con parámetros `x` e `y`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obj.bar(3);  // llama al método `bar` del objecto `obj`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Una declaración condicional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(x === 0) {  // Es `x` igual a cero?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 = 123;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Define la función `baz` con parámetros `a` y `b`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baz(a, b)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a + b;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Shape 1515"/>
          <p:cNvSpPr/>
          <p:nvPr/>
        </p:nvSpPr>
        <p:spPr>
          <a:xfrm>
            <a:off x="503834" y="5953681"/>
            <a:ext cx="8171672" cy="48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3"/>
              </a:rPr>
              <a:t>https://developer.mozilla.org/es/docs/Web/JavaScript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 txBox="1">
            <a:spLocks noGrp="1"/>
          </p:cNvSpPr>
          <p:nvPr>
            <p:ph type="body" idx="1"/>
          </p:nvPr>
        </p:nvSpPr>
        <p:spPr>
          <a:xfrm>
            <a:off x="584215" y="1111250"/>
            <a:ext cx="7975569" cy="5804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Sirven para almacenar valores y poder así usarlos posteriormente en el código.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definen con la palabra reservada var, seguido del identificador (nombre) de la variable</a:t>
            </a:r>
            <a:endParaRPr/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859" marR="0" lvl="1" indent="-1689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primer carácter de un identificador puede ser cualquier letra Unicode, un signo de dólar ($) o un guión bajo (_). 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caracteres siguientes también pueden ser cualquier dígito Unicode.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es sensible a mayúsculas y minúsculas: </a:t>
            </a:r>
            <a:r>
              <a:rPr lang="en-US"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unVar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es lo mismo que </a:t>
            </a:r>
            <a:r>
              <a:rPr lang="en-US"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UnaVar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192024" marR="0" lvl="1" indent="-60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variables tienen un ámbito: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(fuera de una función) // por defecto en JS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(dentro de una función)</a:t>
            </a:r>
            <a:endParaRPr/>
          </a:p>
          <a:p>
            <a:pPr marL="0" marR="0" lvl="0" indent="977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endParaRPr sz="22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523" name="Shape 1523"/>
          <p:cNvSpPr txBox="1">
            <a:spLocks noGrp="1"/>
          </p:cNvSpPr>
          <p:nvPr>
            <p:ph type="title" idx="4294967295"/>
          </p:nvPr>
        </p:nvSpPr>
        <p:spPr>
          <a:xfrm>
            <a:off x="584215" y="256165"/>
            <a:ext cx="7127875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</p:txBody>
      </p:sp>
      <p:sp>
        <p:nvSpPr>
          <p:cNvPr id="1524" name="Shape 1524"/>
          <p:cNvSpPr/>
          <p:nvPr/>
        </p:nvSpPr>
        <p:spPr>
          <a:xfrm>
            <a:off x="3843777" y="2486436"/>
            <a:ext cx="1456444" cy="120005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arg0;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_tmp;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$elem;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π;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 txBox="1">
            <a:spLocks noGrp="1"/>
          </p:cNvSpPr>
          <p:nvPr>
            <p:ph type="body" idx="1"/>
          </p:nvPr>
        </p:nvSpPr>
        <p:spPr>
          <a:xfrm>
            <a:off x="593664" y="1079230"/>
            <a:ext cx="7635935" cy="196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siguientes palabras son parte de la sintaxis de JS y no pueden usarse como nombre de variables</a:t>
            </a:r>
            <a:endParaRPr/>
          </a:p>
        </p:txBody>
      </p:sp>
      <p:sp>
        <p:nvSpPr>
          <p:cNvPr id="1532" name="Shape 1532"/>
          <p:cNvSpPr txBox="1">
            <a:spLocks noGrp="1"/>
          </p:cNvSpPr>
          <p:nvPr>
            <p:ph type="title" idx="4294967295"/>
          </p:nvPr>
        </p:nvSpPr>
        <p:spPr>
          <a:xfrm>
            <a:off x="593664" y="308368"/>
            <a:ext cx="7127875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Palabras reservadas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3" name="Shape 1533"/>
          <p:cNvGraphicFramePr/>
          <p:nvPr/>
        </p:nvGraphicFramePr>
        <p:xfrm>
          <a:off x="2568404" y="2061165"/>
          <a:ext cx="4007200" cy="4175320"/>
        </p:xfrm>
        <a:graphic>
          <a:graphicData uri="http://schemas.openxmlformats.org/drawingml/2006/table">
            <a:tbl>
              <a:tblPr bandRow="1">
                <a:noFill/>
                <a:tableStyleId>{8E1BE049-A5B7-47FD-85D9-3D1982C5CEFC}</a:tableStyleId>
              </a:tblPr>
              <a:tblGrid>
                <a:gridCol w="1158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5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86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3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arguments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break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case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catch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class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const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continue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debugger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default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delete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do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else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enum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export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extends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false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finally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for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function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if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implements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import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in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instanceof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interface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let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new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null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package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private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protected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public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return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static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super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switch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this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throw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true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try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typeof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var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void</a:t>
                      </a:r>
                      <a:endParaRPr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while</a:t>
                      </a:r>
                      <a:endParaRPr sz="1600" u="none" strike="noStrike" cap="none"/>
                    </a:p>
                  </a:txBody>
                  <a:tcPr marL="91425" marR="91425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537773" y="1176051"/>
            <a:ext cx="8068453" cy="39052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❏"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Crear un modelo mental que sea claro para otros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❏"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 minutos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❏"/>
            </a:pPr>
            <a:r>
              <a:rPr lang="en-US" sz="2200" b="1">
                <a:solidFill>
                  <a:schemeClr val="dk1"/>
                </a:solidFill>
              </a:rPr>
              <a:t>Dividir al grupo en dos equipos</a:t>
            </a:r>
            <a:endParaRPr sz="2200">
              <a:solidFill>
                <a:schemeClr val="dk1"/>
              </a:solidFill>
            </a:endParaRPr>
          </a:p>
          <a:p>
            <a:pPr marL="28575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❏"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Jugar con las reglas del juego de Pictionary </a:t>
            </a: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Sacar una carta </a:t>
            </a: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Hacer el dibujo correspondiente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Anotar un punto por cada dibujo que se haya adivinado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Dar turno al otro equipo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Cambiar de jugador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Shape 547"/>
          <p:cNvSpPr txBox="1"/>
          <p:nvPr/>
        </p:nvSpPr>
        <p:spPr>
          <a:xfrm>
            <a:off x="537772" y="5292098"/>
            <a:ext cx="8068453" cy="7078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puedo verificar que mi modelo mental es bueno?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 txBox="1">
            <a:spLocks noGrp="1"/>
          </p:cNvSpPr>
          <p:nvPr>
            <p:ph type="body" idx="1"/>
          </p:nvPr>
        </p:nvSpPr>
        <p:spPr>
          <a:xfrm>
            <a:off x="528351" y="1393285"/>
            <a:ext cx="8014758" cy="546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Usaremos una variable siempre que queramos guardar un valor en memoria para después usarlo.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valores que pueden adquirir las variables pueden ser: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75"/>
              <a:buFont typeface="Arial"/>
              <a:buNone/>
            </a:pPr>
            <a:endParaRPr sz="5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Numéricos</a:t>
            </a: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var x = 2; // tipo numérico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var y = 1.5; // tipo numérico (real)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Lógicos</a:t>
            </a: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var ok = true; // tipo booleano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Cadenas (String)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var a = "Hola"; // tipo String</a:t>
            </a:r>
            <a:endParaRPr sz="18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var a =  “Adiós"; // Asignación Dinámica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Nulos (null)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var a = null; // tipo Nulo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Sin definir</a:t>
            </a: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var a; // tipo indefinido (errores undefined y NaN)</a:t>
            </a:r>
            <a:endParaRPr/>
          </a:p>
        </p:txBody>
      </p:sp>
      <p:sp>
        <p:nvSpPr>
          <p:cNvPr id="1541" name="Shape 1541"/>
          <p:cNvSpPr txBox="1">
            <a:spLocks noGrp="1"/>
          </p:cNvSpPr>
          <p:nvPr>
            <p:ph type="title" idx="4294967295"/>
          </p:nvPr>
        </p:nvSpPr>
        <p:spPr>
          <a:xfrm>
            <a:off x="339635" y="255770"/>
            <a:ext cx="7641771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que pueden almacenar las variables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 txBox="1">
            <a:spLocks noGrp="1"/>
          </p:cNvSpPr>
          <p:nvPr>
            <p:ph type="body" idx="1"/>
          </p:nvPr>
        </p:nvSpPr>
        <p:spPr>
          <a:xfrm>
            <a:off x="481013" y="1602291"/>
            <a:ext cx="3743204" cy="569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ver un valor de variable, usa el comando console.log()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vez escrito el código abre tu página html en el navegador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Accede al panel de desarrollador → console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salida la podrás obsérvala en la consola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Shape 1547"/>
          <p:cNvSpPr txBox="1">
            <a:spLocks noGrp="1"/>
          </p:cNvSpPr>
          <p:nvPr>
            <p:ph type="title" idx="4294967295"/>
          </p:nvPr>
        </p:nvSpPr>
        <p:spPr>
          <a:xfrm>
            <a:off x="481013" y="305666"/>
            <a:ext cx="8662987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Controlando los valores de variables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Shape 1548"/>
          <p:cNvSpPr/>
          <p:nvPr/>
        </p:nvSpPr>
        <p:spPr>
          <a:xfrm>
            <a:off x="4572000" y="1485235"/>
            <a:ext cx="3887532" cy="3692464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un_texto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‘Hola, cómo estás?’;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console.log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un_texto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un_texto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‘El texto ha camabiado’;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console.log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un_texto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un_numero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1235;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console.log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un_numero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un_numero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346;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console.log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un_numero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 txBox="1">
            <a:spLocks noGrp="1"/>
          </p:cNvSpPr>
          <p:nvPr>
            <p:ph type="body" idx="1"/>
          </p:nvPr>
        </p:nvSpPr>
        <p:spPr>
          <a:xfrm>
            <a:off x="597769" y="873902"/>
            <a:ext cx="7714312" cy="268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array es un conjunto de datos ordenados por posiciones y todos asociados en una sola variable.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datos pueden ser de cualquier tipo de dato.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Podremos acceder a estos datos a través de su posición: 0…N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▫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unArray[0], unArray[1],…, unArray[N]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Podemos conocer el tamaño de un array usando su propiedad length: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▫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unArray.length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Shape 1556"/>
          <p:cNvSpPr txBox="1">
            <a:spLocks noGrp="1"/>
          </p:cNvSpPr>
          <p:nvPr>
            <p:ph type="title" idx="4294967295"/>
          </p:nvPr>
        </p:nvSpPr>
        <p:spPr>
          <a:xfrm>
            <a:off x="297861" y="240490"/>
            <a:ext cx="7127875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7" name="Shape 1557" descr="Image result for javascript arr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32" y="3357009"/>
            <a:ext cx="8453386" cy="32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Shape 1558"/>
          <p:cNvSpPr/>
          <p:nvPr/>
        </p:nvSpPr>
        <p:spPr>
          <a:xfrm>
            <a:off x="5760850" y="6494102"/>
            <a:ext cx="3213597" cy="27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4"/>
              </a:rPr>
              <a:t>Imagen: Head First JavaScript Programming</a:t>
            </a:r>
            <a:endParaRPr sz="1200" u="sng">
              <a:solidFill>
                <a:schemeClr val="hlink"/>
              </a:solidFill>
              <a:latin typeface="Monda"/>
              <a:ea typeface="Monda"/>
              <a:cs typeface="Monda"/>
              <a:sym typeface="Monda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Shape 1565"/>
          <p:cNvSpPr txBox="1">
            <a:spLocks noGrp="1"/>
          </p:cNvSpPr>
          <p:nvPr>
            <p:ph type="title" idx="4294967295"/>
          </p:nvPr>
        </p:nvSpPr>
        <p:spPr>
          <a:xfrm>
            <a:off x="274320" y="535961"/>
            <a:ext cx="71278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Arrays: Ejemplos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Shape 1566"/>
          <p:cNvSpPr/>
          <p:nvPr/>
        </p:nvSpPr>
        <p:spPr>
          <a:xfrm>
            <a:off x="1321936" y="1341252"/>
            <a:ext cx="6388977" cy="64618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arrayRapido = [12,45,"array inicializado en su declaración"]</a:t>
            </a:r>
            <a:endParaRPr/>
          </a:p>
        </p:txBody>
      </p:sp>
      <p:sp>
        <p:nvSpPr>
          <p:cNvPr id="1567" name="Shape 1567"/>
          <p:cNvSpPr/>
          <p:nvPr/>
        </p:nvSpPr>
        <p:spPr>
          <a:xfrm>
            <a:off x="1332390" y="2043379"/>
            <a:ext cx="4570942" cy="147698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miArray=[];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miArray[0] = "Hola“;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miArray[1] = "a" 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miArray[2] = "todos“;</a:t>
            </a:r>
            <a:endParaRPr/>
          </a:p>
        </p:txBody>
      </p:sp>
      <p:sp>
        <p:nvSpPr>
          <p:cNvPr id="1568" name="Shape 1568"/>
          <p:cNvSpPr/>
          <p:nvPr/>
        </p:nvSpPr>
        <p:spPr>
          <a:xfrm>
            <a:off x="1332390" y="3860948"/>
            <a:ext cx="4570942" cy="175392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otroArray=[];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otroArray[0] = “un texto“;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otroArray[1] = 1275 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otroArray[1] = 0.78 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otroArray[2] = true;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Shape 1575"/>
          <p:cNvSpPr txBox="1">
            <a:spLocks noGrp="1"/>
          </p:cNvSpPr>
          <p:nvPr>
            <p:ph type="body" idx="1"/>
          </p:nvPr>
        </p:nvSpPr>
        <p:spPr>
          <a:xfrm>
            <a:off x="606728" y="1432474"/>
            <a:ext cx="7805752" cy="563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Boolean // es el objeto boolean</a:t>
            </a: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true o false.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Coma flotante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3.14152…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3E12, .1E-3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Enteros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052 // 52 en base 8.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0x1A // 1A en base 16.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Objetos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Persona {nombre:"yo", apellidos:"mismo"} // aquí define un objeto Persona y inicializa sus atributos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Cadena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"hola"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"una línea \n otra línea"</a:t>
            </a:r>
            <a:endParaRPr/>
          </a:p>
        </p:txBody>
      </p:sp>
      <p:sp>
        <p:nvSpPr>
          <p:cNvPr id="1576" name="Shape 1576"/>
          <p:cNvSpPr txBox="1">
            <a:spLocks noGrp="1"/>
          </p:cNvSpPr>
          <p:nvPr>
            <p:ph type="title" idx="4294967295"/>
          </p:nvPr>
        </p:nvSpPr>
        <p:spPr>
          <a:xfrm>
            <a:off x="606728" y="542336"/>
            <a:ext cx="71278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Literales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 txBox="1">
            <a:spLocks noGrp="1"/>
          </p:cNvSpPr>
          <p:nvPr>
            <p:ph type="body" idx="1"/>
          </p:nvPr>
        </p:nvSpPr>
        <p:spPr>
          <a:xfrm>
            <a:off x="1063927" y="1641479"/>
            <a:ext cx="6865227" cy="553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Asignación</a:t>
            </a:r>
            <a:endParaRPr/>
          </a:p>
          <a:p>
            <a:pPr marL="72228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x=7;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Evaluación</a:t>
            </a:r>
            <a:endParaRPr/>
          </a:p>
          <a:p>
            <a:pPr marL="72228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= 3+4;</a:t>
            </a:r>
            <a:endParaRPr/>
          </a:p>
        </p:txBody>
      </p:sp>
      <p:sp>
        <p:nvSpPr>
          <p:cNvPr id="1584" name="Shape 1584"/>
          <p:cNvSpPr txBox="1">
            <a:spLocks noGrp="1"/>
          </p:cNvSpPr>
          <p:nvPr>
            <p:ph type="title" idx="4294967295"/>
          </p:nvPr>
        </p:nvSpPr>
        <p:spPr>
          <a:xfrm>
            <a:off x="666205" y="668020"/>
            <a:ext cx="7127875" cy="63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Expresiones con variables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Shape 1591"/>
          <p:cNvSpPr txBox="1">
            <a:spLocks noGrp="1"/>
          </p:cNvSpPr>
          <p:nvPr>
            <p:ph type="body" idx="1"/>
          </p:nvPr>
        </p:nvSpPr>
        <p:spPr>
          <a:xfrm>
            <a:off x="1037802" y="1372305"/>
            <a:ext cx="8106198" cy="559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x++; → x=x+1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x+=y; → x=x+y;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*= y; → x=x*y;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/= y; → x=x/y;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x%=y; → x=x%y; → módulo o resto de una división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592" name="Shape 1592"/>
          <p:cNvSpPr txBox="1">
            <a:spLocks noGrp="1"/>
          </p:cNvSpPr>
          <p:nvPr>
            <p:ph type="title" idx="4294967295"/>
          </p:nvPr>
        </p:nvSpPr>
        <p:spPr>
          <a:xfrm>
            <a:off x="339634" y="293350"/>
            <a:ext cx="71278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Operadores de asignación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Shape 1599"/>
          <p:cNvSpPr txBox="1">
            <a:spLocks noGrp="1"/>
          </p:cNvSpPr>
          <p:nvPr>
            <p:ph type="body" idx="1"/>
          </p:nvPr>
        </p:nvSpPr>
        <p:spPr>
          <a:xfrm>
            <a:off x="580601" y="1419411"/>
            <a:ext cx="7871067" cy="453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Igual ( == 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igual ( != 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Igual estricto ( === ) → verdadero si  son iguales y del mismo tipo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igual estricto ( !== ) → verdadero si no son iguales y/o del mismo tipo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( &gt; ).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o igual ( &gt;= ).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Menor ( &lt; ).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Menor o igual ( &lt;= ).</a:t>
            </a:r>
            <a:endParaRPr/>
          </a:p>
        </p:txBody>
      </p:sp>
      <p:sp>
        <p:nvSpPr>
          <p:cNvPr id="1600" name="Shape 1600"/>
          <p:cNvSpPr txBox="1">
            <a:spLocks noGrp="1"/>
          </p:cNvSpPr>
          <p:nvPr>
            <p:ph type="title" idx="4294967295"/>
          </p:nvPr>
        </p:nvSpPr>
        <p:spPr>
          <a:xfrm>
            <a:off x="391886" y="549275"/>
            <a:ext cx="7126288" cy="63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Operadores de Comparación</a:t>
            </a:r>
            <a:endParaRPr sz="3000" b="1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 txBox="1">
            <a:spLocks noGrp="1"/>
          </p:cNvSpPr>
          <p:nvPr>
            <p:ph type="body" idx="1"/>
          </p:nvPr>
        </p:nvSpPr>
        <p:spPr>
          <a:xfrm>
            <a:off x="685104" y="1719857"/>
            <a:ext cx="7818815" cy="537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Módulo ( % ).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Incremento ( ++ 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Decremento ( - - 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Negativo ( - )</a:t>
            </a:r>
            <a:endParaRPr/>
          </a:p>
        </p:txBody>
      </p:sp>
      <p:sp>
        <p:nvSpPr>
          <p:cNvPr id="1608" name="Shape 1608"/>
          <p:cNvSpPr txBox="1">
            <a:spLocks noGrp="1"/>
          </p:cNvSpPr>
          <p:nvPr>
            <p:ph type="title" idx="4294967295"/>
          </p:nvPr>
        </p:nvSpPr>
        <p:spPr>
          <a:xfrm>
            <a:off x="503514" y="328184"/>
            <a:ext cx="71278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Operadores aritméticos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 txBox="1">
            <a:spLocks noGrp="1"/>
          </p:cNvSpPr>
          <p:nvPr>
            <p:ph type="body" idx="1"/>
          </p:nvPr>
        </p:nvSpPr>
        <p:spPr>
          <a:xfrm>
            <a:off x="567902" y="1157654"/>
            <a:ext cx="7826798" cy="198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Lógicos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and </a:t>
            </a:r>
            <a:r>
              <a:rPr lang="en-US" sz="1800" b="0" i="1" u="none" strike="noStrike" cap="none">
                <a:solidFill>
                  <a:srgbClr val="0085C7"/>
                </a:solidFill>
                <a:latin typeface="Monda"/>
                <a:ea typeface="Monda"/>
                <a:cs typeface="Monda"/>
                <a:sym typeface="Monda"/>
              </a:rPr>
              <a:t>&amp;&amp;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, or </a:t>
            </a:r>
            <a:r>
              <a:rPr lang="en-US" sz="1800" b="0" i="1" u="none" strike="noStrike" cap="none">
                <a:solidFill>
                  <a:srgbClr val="0085C7"/>
                </a:solidFill>
                <a:latin typeface="Monda"/>
                <a:ea typeface="Monda"/>
                <a:cs typeface="Monda"/>
                <a:sym typeface="Monda"/>
              </a:rPr>
              <a:t>||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, not </a:t>
            </a:r>
            <a:r>
              <a:rPr lang="en-US" sz="1800" b="0" i="1" u="none" strike="noStrike" cap="none">
                <a:solidFill>
                  <a:srgbClr val="0085C7"/>
                </a:solidFill>
                <a:latin typeface="Monda"/>
                <a:ea typeface="Monda"/>
                <a:cs typeface="Monda"/>
                <a:sym typeface="Monda"/>
              </a:rPr>
              <a:t>!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endParaRPr/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Cadena </a:t>
            </a: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Concatenación de textos: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+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+=</a:t>
            </a:r>
            <a:endParaRPr/>
          </a:p>
          <a:p>
            <a:pPr marL="192024" marR="0" lvl="1" indent="-60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192024" marR="0" lvl="1" indent="-60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Operadores especiales</a:t>
            </a:r>
            <a:endParaRPr/>
          </a:p>
          <a:p>
            <a:pPr marL="68572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Condicional: </a:t>
            </a:r>
            <a:r>
              <a:rPr lang="en-US" sz="18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?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(expresión ternaria)</a:t>
            </a:r>
            <a:endParaRPr/>
          </a:p>
          <a:p>
            <a:pPr marL="1142829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▫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(evaluacíón)? &lt;caso verdadero&gt;:&lt;caso false&gt;;</a:t>
            </a:r>
            <a:endParaRPr/>
          </a:p>
          <a:p>
            <a:pPr marL="1142829" marR="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▫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 = isTrue? x : y ;</a:t>
            </a:r>
            <a:endParaRPr/>
          </a:p>
          <a:p>
            <a:pPr marL="1199910" marR="0" lvl="3" indent="-2405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614" name="Shape 1614"/>
          <p:cNvSpPr txBox="1">
            <a:spLocks noGrp="1"/>
          </p:cNvSpPr>
          <p:nvPr>
            <p:ph type="title" idx="4294967295"/>
          </p:nvPr>
        </p:nvSpPr>
        <p:spPr>
          <a:xfrm>
            <a:off x="440570" y="283910"/>
            <a:ext cx="7127875" cy="63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Más operadores 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Shape 1615"/>
          <p:cNvSpPr/>
          <p:nvPr/>
        </p:nvSpPr>
        <p:spPr>
          <a:xfrm>
            <a:off x="4726982" y="3142747"/>
            <a:ext cx="3325782" cy="92311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un_texto = ‘hola’;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un_texto = un_texto + ‘como’;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un_texto = un_texto + ‘estás?’;</a:t>
            </a:r>
            <a:endParaRPr/>
          </a:p>
        </p:txBody>
      </p:sp>
      <p:sp>
        <p:nvSpPr>
          <p:cNvPr id="1616" name="Shape 1616"/>
          <p:cNvSpPr/>
          <p:nvPr/>
        </p:nvSpPr>
        <p:spPr>
          <a:xfrm>
            <a:off x="4689637" y="929843"/>
            <a:ext cx="2300098" cy="175392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 = true, b=false;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console.log(a &amp;&amp; b);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console.log(a || b);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console.log(!a);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console.log(!b);</a:t>
            </a:r>
            <a:endParaRPr/>
          </a:p>
        </p:txBody>
      </p:sp>
      <p:sp>
        <p:nvSpPr>
          <p:cNvPr id="1617" name="Shape 1617"/>
          <p:cNvSpPr/>
          <p:nvPr/>
        </p:nvSpPr>
        <p:spPr>
          <a:xfrm>
            <a:off x="4004507" y="5284162"/>
            <a:ext cx="4456086" cy="369247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valor = (a==b)? ‘iguales’ : ‘diferentes’ 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6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6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6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961602" y="1924871"/>
            <a:ext cx="7750598" cy="441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Hablando con los usuarios para entender…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expectativas tiene?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¿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 valor espera recibir?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¿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 resuelve hoy ese problema (que nuestro producto resuelve)?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¿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 es importante, qué es secundario?</a:t>
            </a:r>
            <a:endParaRPr/>
          </a:p>
        </p:txBody>
      </p:sp>
      <p:sp>
        <p:nvSpPr>
          <p:cNvPr id="554" name="Shape 554"/>
          <p:cNvSpPr txBox="1">
            <a:spLocks noGrp="1"/>
          </p:cNvSpPr>
          <p:nvPr>
            <p:ph type="title" idx="4294967295"/>
          </p:nvPr>
        </p:nvSpPr>
        <p:spPr>
          <a:xfrm>
            <a:off x="711200" y="436419"/>
            <a:ext cx="8001000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descubrimos los modelos mentales?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23" name="Shape 1623"/>
          <p:cNvSpPr txBox="1">
            <a:spLocks noGrp="1"/>
          </p:cNvSpPr>
          <p:nvPr>
            <p:ph type="title" idx="4294967295"/>
          </p:nvPr>
        </p:nvSpPr>
        <p:spPr>
          <a:xfrm>
            <a:off x="395801" y="369942"/>
            <a:ext cx="7127875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Sentencias condicionales</a:t>
            </a:r>
            <a:endParaRPr/>
          </a:p>
        </p:txBody>
      </p:sp>
      <p:sp>
        <p:nvSpPr>
          <p:cNvPr id="1624" name="Shape 1624"/>
          <p:cNvSpPr/>
          <p:nvPr/>
        </p:nvSpPr>
        <p:spPr>
          <a:xfrm>
            <a:off x="3420139" y="1289708"/>
            <a:ext cx="3239610" cy="175392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x=2;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(x==2){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alert (x);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alert (x+1);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625" name="Shape 1625"/>
          <p:cNvSpPr txBox="1"/>
          <p:nvPr/>
        </p:nvSpPr>
        <p:spPr>
          <a:xfrm>
            <a:off x="612477" y="1135895"/>
            <a:ext cx="6694525" cy="38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if (condicion) else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switch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626" name="Shape 1626"/>
          <p:cNvSpPr/>
          <p:nvPr/>
        </p:nvSpPr>
        <p:spPr>
          <a:xfrm>
            <a:off x="2845329" y="3197441"/>
            <a:ext cx="4570942" cy="3138594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x=2;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 (x){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case (1):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alert (“uno”);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break;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case (2):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alert (“dos”);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default: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alert (“otro”);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 txBox="1">
            <a:spLocks noGrp="1"/>
          </p:cNvSpPr>
          <p:nvPr>
            <p:ph type="body" idx="1"/>
          </p:nvPr>
        </p:nvSpPr>
        <p:spPr>
          <a:xfrm>
            <a:off x="528844" y="436355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32" name="Shape 1632"/>
          <p:cNvSpPr txBox="1">
            <a:spLocks noGrp="1"/>
          </p:cNvSpPr>
          <p:nvPr>
            <p:ph type="title" idx="4294967295"/>
          </p:nvPr>
        </p:nvSpPr>
        <p:spPr>
          <a:xfrm>
            <a:off x="528844" y="303606"/>
            <a:ext cx="7127875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Sentencias iterativas</a:t>
            </a:r>
            <a:endParaRPr sz="3000" b="1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Shape 1633"/>
          <p:cNvSpPr txBox="1"/>
          <p:nvPr/>
        </p:nvSpPr>
        <p:spPr>
          <a:xfrm>
            <a:off x="612477" y="1135895"/>
            <a:ext cx="6694525" cy="38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for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do while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while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break // sale de un bucle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continue // reinicia un bucle</a:t>
            </a:r>
            <a:endParaRPr/>
          </a:p>
        </p:txBody>
      </p:sp>
      <p:sp>
        <p:nvSpPr>
          <p:cNvPr id="1634" name="Shape 1634"/>
          <p:cNvSpPr/>
          <p:nvPr/>
        </p:nvSpPr>
        <p:spPr>
          <a:xfrm>
            <a:off x="2920042" y="4753387"/>
            <a:ext cx="3434217" cy="369247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(i&lt;10) { … }</a:t>
            </a:r>
            <a:endParaRPr/>
          </a:p>
        </p:txBody>
      </p:sp>
      <p:sp>
        <p:nvSpPr>
          <p:cNvPr id="1635" name="Shape 1635"/>
          <p:cNvSpPr/>
          <p:nvPr/>
        </p:nvSpPr>
        <p:spPr>
          <a:xfrm>
            <a:off x="2920042" y="1413243"/>
            <a:ext cx="3239610" cy="147698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(i=0; i&lt;10; i++) { …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(variable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iterable) { … 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(variable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object) { ... }</a:t>
            </a:r>
            <a:endParaRPr/>
          </a:p>
        </p:txBody>
      </p:sp>
      <p:sp>
        <p:nvSpPr>
          <p:cNvPr id="1636" name="Shape 1636"/>
          <p:cNvSpPr/>
          <p:nvPr/>
        </p:nvSpPr>
        <p:spPr>
          <a:xfrm>
            <a:off x="2961564" y="3334473"/>
            <a:ext cx="3239610" cy="120005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i++;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while(i&lt;10);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Shape 1637"/>
          <p:cNvSpPr/>
          <p:nvPr/>
        </p:nvSpPr>
        <p:spPr>
          <a:xfrm>
            <a:off x="4539847" y="5341497"/>
            <a:ext cx="3239610" cy="92311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(i=0; i&lt;10; i++) { …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break;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Shape 1643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Shape 1644"/>
          <p:cNvSpPr txBox="1"/>
          <p:nvPr/>
        </p:nvSpPr>
        <p:spPr>
          <a:xfrm>
            <a:off x="412482" y="1148342"/>
            <a:ext cx="8204445" cy="307729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programa con javascript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 un array para almacenar el nombre de usuarios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Usando un bucle for, crea 1000 nombres e insértalos en el array usando su índice.</a:t>
            </a:r>
            <a:endParaRPr/>
          </a:p>
          <a:p>
            <a:pPr marL="914352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○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 los nombres usando el índice: Nombre_0, Nombre_1, Nombre_2, Nombre_3…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Recorre el array y muéstralo en consola usando console.log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Shape 1645"/>
          <p:cNvSpPr txBox="1"/>
          <p:nvPr/>
        </p:nvSpPr>
        <p:spPr>
          <a:xfrm>
            <a:off x="412482" y="4461989"/>
            <a:ext cx="8204445" cy="1523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creación de un primer programa utilizando esta nueva </a:t>
            </a:r>
            <a:r>
              <a:rPr lang="en-US" sz="2000">
                <a:solidFill>
                  <a:schemeClr val="dk1"/>
                </a:solidFill>
              </a:rPr>
              <a:t>tecnología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51" name="Shape 1651"/>
          <p:cNvSpPr txBox="1">
            <a:spLocks noGrp="1"/>
          </p:cNvSpPr>
          <p:nvPr>
            <p:ph type="title" idx="4294967295"/>
          </p:nvPr>
        </p:nvSpPr>
        <p:spPr>
          <a:xfrm>
            <a:off x="471837" y="254100"/>
            <a:ext cx="71278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Declaración de funciones</a:t>
            </a:r>
            <a:endParaRPr/>
          </a:p>
        </p:txBody>
      </p:sp>
      <p:sp>
        <p:nvSpPr>
          <p:cNvPr id="1652" name="Shape 1652"/>
          <p:cNvSpPr txBox="1"/>
          <p:nvPr/>
        </p:nvSpPr>
        <p:spPr>
          <a:xfrm>
            <a:off x="471837" y="1183283"/>
            <a:ext cx="8227695" cy="548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función es un conjunto de líneas de código que realizan una tarea específica y puede retornar un valor.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funciones pueden tomar parámetros que modifiquen su funcionamiento.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javascript se declaran:</a:t>
            </a:r>
            <a:endParaRPr/>
          </a:p>
          <a:p>
            <a:pPr marL="799940" marR="0" lvl="2" indent="0" algn="l" rtl="0">
              <a:spcBef>
                <a:spcPts val="320"/>
              </a:spcBef>
              <a:spcAft>
                <a:spcPts val="0"/>
              </a:spcAft>
              <a:buClr>
                <a:srgbClr val="848484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6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nombreFuncion (parámetroA, parámetroB, …) {</a:t>
            </a:r>
            <a:endParaRPr/>
          </a:p>
          <a:p>
            <a:pPr marL="79994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código de la función…</a:t>
            </a:r>
            <a:endParaRPr/>
          </a:p>
          <a:p>
            <a:pPr marL="79994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return </a:t>
            </a:r>
            <a:r>
              <a:rPr lang="en-US"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799940" marR="0" lvl="2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ejemplo: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funciones devolverán un resultado a través de la orden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Asimismo las funciones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pueden no devolver resultados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(void)</a:t>
            </a:r>
            <a:endParaRPr/>
          </a:p>
        </p:txBody>
      </p:sp>
      <p:sp>
        <p:nvSpPr>
          <p:cNvPr id="1653" name="Shape 1653"/>
          <p:cNvSpPr/>
          <p:nvPr/>
        </p:nvSpPr>
        <p:spPr>
          <a:xfrm>
            <a:off x="2772217" y="4367789"/>
            <a:ext cx="2838196" cy="1076969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function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suma(a,b) {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var c= a+b;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return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c;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6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 txBox="1">
            <a:spLocks noGrp="1"/>
          </p:cNvSpPr>
          <p:nvPr>
            <p:ph type="body" idx="1"/>
          </p:nvPr>
        </p:nvSpPr>
        <p:spPr>
          <a:xfrm>
            <a:off x="595101" y="1429571"/>
            <a:ext cx="7953798" cy="47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ejecutar las funciones hay que invocarlas (llamarlas).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ello </a:t>
            </a:r>
            <a:r>
              <a:rPr lang="en-US" sz="2000" b="0">
                <a:latin typeface="Arial"/>
                <a:ea typeface="Arial"/>
                <a:cs typeface="Arial"/>
                <a:sym typeface="Arial"/>
              </a:rPr>
              <a:t>invocamos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 nombre con los parámetros correspondientes:</a:t>
            </a:r>
            <a:endParaRPr/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192024" marR="0" lvl="1" indent="-75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659" name="Shape 1659"/>
          <p:cNvSpPr txBox="1">
            <a:spLocks noGrp="1"/>
          </p:cNvSpPr>
          <p:nvPr>
            <p:ph type="title" idx="4294967295"/>
          </p:nvPr>
        </p:nvSpPr>
        <p:spPr>
          <a:xfrm>
            <a:off x="422639" y="429556"/>
            <a:ext cx="7127875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Llamada a funciones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Shape 1660"/>
          <p:cNvSpPr/>
          <p:nvPr/>
        </p:nvSpPr>
        <p:spPr>
          <a:xfrm>
            <a:off x="1593485" y="2796189"/>
            <a:ext cx="5957029" cy="64618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miNumero = suma (2,3);  // miNumero equivaldrá a 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Shape 1667"/>
          <p:cNvSpPr txBox="1"/>
          <p:nvPr/>
        </p:nvSpPr>
        <p:spPr>
          <a:xfrm>
            <a:off x="412482" y="1148342"/>
            <a:ext cx="8204445" cy="307729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programa con javascript y funciones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dos funciones: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para generar un array de N nombres de usuarios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Otra para mostrar todos los usuarios por consola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otra función que ponga null a 1 de cada dos nombres de usuario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Shape 1668"/>
          <p:cNvSpPr txBox="1"/>
          <p:nvPr/>
        </p:nvSpPr>
        <p:spPr>
          <a:xfrm>
            <a:off x="412482" y="4461989"/>
            <a:ext cx="8204445" cy="1523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creación de un primer programa utilizando funciones?</a:t>
            </a:r>
            <a:endParaRPr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 txBox="1">
            <a:spLocks noGrp="1"/>
          </p:cNvSpPr>
          <p:nvPr>
            <p:ph type="body" idx="1"/>
          </p:nvPr>
        </p:nvSpPr>
        <p:spPr>
          <a:xfrm>
            <a:off x="581757" y="1432201"/>
            <a:ext cx="8106198" cy="492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 acceder a los parámetros de la función, sin declararlos.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Empiezan a contar a partir del cero.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tamaño viene definido por arguments.length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parámetros son flexibles a la hora de ser llamados. </a:t>
            </a:r>
            <a:endParaRPr/>
          </a:p>
        </p:txBody>
      </p:sp>
      <p:sp>
        <p:nvSpPr>
          <p:cNvPr id="1674" name="Shape 1674"/>
          <p:cNvSpPr txBox="1">
            <a:spLocks noGrp="1"/>
          </p:cNvSpPr>
          <p:nvPr>
            <p:ph type="title" idx="4294967295"/>
          </p:nvPr>
        </p:nvSpPr>
        <p:spPr>
          <a:xfrm>
            <a:off x="428729" y="441761"/>
            <a:ext cx="7126288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Arreglo de argumentos: arguments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Shape 1675"/>
          <p:cNvSpPr/>
          <p:nvPr/>
        </p:nvSpPr>
        <p:spPr>
          <a:xfrm>
            <a:off x="5176249" y="4086378"/>
            <a:ext cx="2997149" cy="64618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resultado = suma(5, 23);</a:t>
            </a:r>
            <a:endParaRPr/>
          </a:p>
        </p:txBody>
      </p:sp>
      <p:sp>
        <p:nvSpPr>
          <p:cNvPr id="1676" name="Shape 1676"/>
          <p:cNvSpPr/>
          <p:nvPr/>
        </p:nvSpPr>
        <p:spPr>
          <a:xfrm>
            <a:off x="428729" y="3429794"/>
            <a:ext cx="4570942" cy="230779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suma() {</a:t>
            </a: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//No declaramos argumentos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i, res=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(i = 0; i &lt; arguments.length;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 += arguments[i];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res;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1677" name="Shape 1677"/>
          <p:cNvSpPr/>
          <p:nvPr/>
        </p:nvSpPr>
        <p:spPr>
          <a:xfrm>
            <a:off x="5176249" y="3394042"/>
            <a:ext cx="33581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Llamamos a la función con 2 argumentos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 txBox="1">
            <a:spLocks noGrp="1"/>
          </p:cNvSpPr>
          <p:nvPr>
            <p:ph type="body" idx="1"/>
          </p:nvPr>
        </p:nvSpPr>
        <p:spPr>
          <a:xfrm>
            <a:off x="618702" y="1696271"/>
            <a:ext cx="7877598" cy="583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	// evalúa una expresión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isFinite // determina si el parámetro es finito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isNaN // determina si una variable es un número o no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y String  // convierte una expresión a número o cadena respectivamente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escape y unescape  // codifican y descodifican una cadena</a:t>
            </a:r>
            <a:endParaRPr/>
          </a:p>
        </p:txBody>
      </p:sp>
      <p:sp>
        <p:nvSpPr>
          <p:cNvPr id="1683" name="Shape 1683"/>
          <p:cNvSpPr txBox="1">
            <a:spLocks noGrp="1"/>
          </p:cNvSpPr>
          <p:nvPr>
            <p:ph type="title" idx="4294967295"/>
          </p:nvPr>
        </p:nvSpPr>
        <p:spPr>
          <a:xfrm>
            <a:off x="368300" y="396875"/>
            <a:ext cx="7127875" cy="63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 predefinidas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Shape 1690"/>
          <p:cNvSpPr txBox="1"/>
          <p:nvPr/>
        </p:nvSpPr>
        <p:spPr>
          <a:xfrm>
            <a:off x="412482" y="1148342"/>
            <a:ext cx="8204445" cy="307729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programa con javascript y funciones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 una función que concatene todos los textos que le pases como argumento.</a:t>
            </a:r>
            <a:endParaRPr/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303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Ejemplo: mifuncion(“hola”,”que”,”tal”)</a:t>
            </a:r>
            <a:endParaRPr/>
          </a:p>
          <a:p>
            <a:pPr marL="914303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Resultado: “hola que tal”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Shape 1691"/>
          <p:cNvSpPr txBox="1"/>
          <p:nvPr/>
        </p:nvSpPr>
        <p:spPr>
          <a:xfrm>
            <a:off x="412482" y="4461989"/>
            <a:ext cx="8204445" cy="18028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reflexión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resultó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primer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funciones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¿</a:t>
            </a:r>
            <a:r>
              <a:rPr lang="en-US" sz="2000" dirty="0" err="1" smtClean="0">
                <a:solidFill>
                  <a:schemeClr val="dk1"/>
                </a:solidFill>
              </a:rPr>
              <a:t>Qué</a:t>
            </a:r>
            <a:r>
              <a:rPr lang="en-US" sz="2000" dirty="0" smtClean="0">
                <a:solidFill>
                  <a:schemeClr val="dk1"/>
                </a:solidFill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</a:rPr>
              <a:t>tanto</a:t>
            </a:r>
            <a:r>
              <a:rPr lang="en-US" sz="2000" dirty="0" smtClean="0">
                <a:solidFill>
                  <a:schemeClr val="dk1"/>
                </a:solidFill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</a:rPr>
              <a:t>puedo</a:t>
            </a:r>
            <a:r>
              <a:rPr lang="en-US" sz="2000" dirty="0" smtClean="0">
                <a:solidFill>
                  <a:schemeClr val="dk1"/>
                </a:solidFill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</a:rPr>
              <a:t>conectar</a:t>
            </a:r>
            <a:r>
              <a:rPr lang="en-US" sz="2000" dirty="0" smtClean="0">
                <a:solidFill>
                  <a:schemeClr val="dk1"/>
                </a:solidFill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</a:rPr>
              <a:t>este</a:t>
            </a:r>
            <a:r>
              <a:rPr lang="en-US" sz="2000" dirty="0" smtClean="0">
                <a:solidFill>
                  <a:schemeClr val="dk1"/>
                </a:solidFill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</a:rPr>
              <a:t>tema</a:t>
            </a:r>
            <a:r>
              <a:rPr lang="en-US" sz="2000" dirty="0" smtClean="0">
                <a:solidFill>
                  <a:schemeClr val="dk1"/>
                </a:solidFill>
              </a:rPr>
              <a:t> con la </a:t>
            </a:r>
            <a:r>
              <a:rPr lang="en-US" sz="2000" dirty="0" err="1" smtClean="0">
                <a:solidFill>
                  <a:schemeClr val="dk1"/>
                </a:solidFill>
              </a:rPr>
              <a:t>orientación</a:t>
            </a:r>
            <a:r>
              <a:rPr lang="en-US" sz="2000" dirty="0" smtClean="0">
                <a:solidFill>
                  <a:schemeClr val="dk1"/>
                </a:solidFill>
              </a:rPr>
              <a:t> a </a:t>
            </a:r>
            <a:r>
              <a:rPr lang="en-US" sz="2000" dirty="0" err="1" smtClean="0">
                <a:solidFill>
                  <a:schemeClr val="dk1"/>
                </a:solidFill>
              </a:rPr>
              <a:t>detalle</a:t>
            </a:r>
            <a:r>
              <a:rPr lang="en-US" sz="2000" dirty="0" smtClean="0">
                <a:solidFill>
                  <a:schemeClr val="dk1"/>
                </a:solidFill>
              </a:rPr>
              <a:t> y </a:t>
            </a:r>
            <a:r>
              <a:rPr lang="en-US" sz="2000" dirty="0" err="1" smtClean="0">
                <a:solidFill>
                  <a:schemeClr val="dk1"/>
                </a:solidFill>
              </a:rPr>
              <a:t>orientación</a:t>
            </a:r>
            <a:r>
              <a:rPr lang="en-US" sz="2000" dirty="0" smtClean="0">
                <a:solidFill>
                  <a:schemeClr val="dk1"/>
                </a:solidFill>
              </a:rPr>
              <a:t> a </a:t>
            </a:r>
            <a:r>
              <a:rPr lang="en-US" sz="2000" dirty="0" err="1" smtClean="0">
                <a:solidFill>
                  <a:schemeClr val="dk1"/>
                </a:solidFill>
              </a:rPr>
              <a:t>futuro</a:t>
            </a:r>
            <a:r>
              <a:rPr lang="en-US" sz="2000" dirty="0" smtClean="0">
                <a:solidFill>
                  <a:schemeClr val="dk1"/>
                </a:solidFill>
              </a:rPr>
              <a:t>?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 txBox="1"/>
          <p:nvPr/>
        </p:nvSpPr>
        <p:spPr>
          <a:xfrm>
            <a:off x="600200" y="1341251"/>
            <a:ext cx="8219288" cy="7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Podríamos dividir los posibles errores que se pueden producir, en 3 categorías:</a:t>
            </a:r>
            <a:endParaRPr/>
          </a:p>
        </p:txBody>
      </p:sp>
      <p:grpSp>
        <p:nvGrpSpPr>
          <p:cNvPr id="1698" name="Shape 1698"/>
          <p:cNvGrpSpPr/>
          <p:nvPr/>
        </p:nvGrpSpPr>
        <p:grpSpPr>
          <a:xfrm>
            <a:off x="1634544" y="2349130"/>
            <a:ext cx="5874912" cy="3187909"/>
            <a:chOff x="0" y="0"/>
            <a:chExt cx="5874912" cy="3187909"/>
          </a:xfrm>
        </p:grpSpPr>
        <p:sp>
          <p:nvSpPr>
            <p:cNvPr id="1699" name="Shape 1699"/>
            <p:cNvSpPr/>
            <p:nvPr/>
          </p:nvSpPr>
          <p:spPr>
            <a:xfrm>
              <a:off x="0" y="0"/>
              <a:ext cx="5874912" cy="796977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 txBox="1"/>
            <p:nvPr/>
          </p:nvSpPr>
          <p:spPr>
            <a:xfrm>
              <a:off x="23343" y="23343"/>
              <a:ext cx="5828226" cy="750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Errores de interpretación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Shape 1701"/>
            <p:cNvSpPr/>
            <p:nvPr/>
          </p:nvSpPr>
          <p:spPr>
            <a:xfrm rot="5400000">
              <a:off x="2788022" y="816901"/>
              <a:ext cx="298866" cy="35863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 txBox="1"/>
            <p:nvPr/>
          </p:nvSpPr>
          <p:spPr>
            <a:xfrm>
              <a:off x="2829864" y="846787"/>
              <a:ext cx="215183" cy="209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0" y="1195466"/>
              <a:ext cx="5874912" cy="796977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 txBox="1"/>
            <p:nvPr/>
          </p:nvSpPr>
          <p:spPr>
            <a:xfrm>
              <a:off x="23343" y="1218809"/>
              <a:ext cx="5828226" cy="750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Errores de ejecución (Runtime)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Shape 1705"/>
            <p:cNvSpPr/>
            <p:nvPr/>
          </p:nvSpPr>
          <p:spPr>
            <a:xfrm rot="5400000">
              <a:off x="2788022" y="2012368"/>
              <a:ext cx="298866" cy="35863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 txBox="1"/>
            <p:nvPr/>
          </p:nvSpPr>
          <p:spPr>
            <a:xfrm>
              <a:off x="2829864" y="2042254"/>
              <a:ext cx="215183" cy="209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0" y="2390932"/>
              <a:ext cx="5874912" cy="796977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 txBox="1"/>
            <p:nvPr/>
          </p:nvSpPr>
          <p:spPr>
            <a:xfrm>
              <a:off x="23343" y="2414275"/>
              <a:ext cx="5828226" cy="750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Errores no capturados</a:t>
              </a: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9" name="Shape 1709"/>
          <p:cNvSpPr txBox="1"/>
          <p:nvPr/>
        </p:nvSpPr>
        <p:spPr>
          <a:xfrm>
            <a:off x="780367" y="457848"/>
            <a:ext cx="7905481" cy="6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Monda"/>
              <a:buNone/>
            </a:pPr>
            <a:r>
              <a:rPr lang="en-US" sz="2799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Errores en el código</a:t>
            </a:r>
            <a:endParaRPr/>
          </a:p>
        </p:txBody>
      </p:sp>
      <p:sp>
        <p:nvSpPr>
          <p:cNvPr id="1710" name="Shape 171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2263471" y="2690340"/>
            <a:ext cx="6478193" cy="104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rPr>
              <a:t>Fundamentos del diseño WEB</a:t>
            </a: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(1 hora)</a:t>
            </a: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237744" y="2359169"/>
            <a:ext cx="1810511" cy="1792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Shape 1715"/>
          <p:cNvSpPr txBox="1"/>
          <p:nvPr/>
        </p:nvSpPr>
        <p:spPr>
          <a:xfrm>
            <a:off x="600201" y="1254112"/>
            <a:ext cx="7943599" cy="2738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JavaScript sigue el paradigma de la división de tareas</a:t>
            </a:r>
            <a:endParaRPr/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por una parte se concentra el esfuerzo en realizar una determinada tarea sin mezclar con código de gestión de errores. </a:t>
            </a:r>
            <a:endParaRPr/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 gestión de errores, cuando se produce,  se desplaza fuera de la lógica de negocio.</a:t>
            </a:r>
            <a:endParaRPr sz="18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Para ello se usan las clausulas try / catch / finally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716" name="Shape 1716"/>
          <p:cNvSpPr txBox="1"/>
          <p:nvPr/>
        </p:nvSpPr>
        <p:spPr>
          <a:xfrm>
            <a:off x="780367" y="457848"/>
            <a:ext cx="7905481" cy="6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de errores</a:t>
            </a:r>
            <a:endParaRPr/>
          </a:p>
        </p:txBody>
      </p:sp>
      <p:sp>
        <p:nvSpPr>
          <p:cNvPr id="1717" name="Shape 1717"/>
          <p:cNvSpPr/>
          <p:nvPr/>
        </p:nvSpPr>
        <p:spPr>
          <a:xfrm>
            <a:off x="2331746" y="3166539"/>
            <a:ext cx="4480508" cy="3138594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// Lo que quiero que se ejecute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catch(error: Error)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// Si hay error haré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finally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// Lo que se ejecutará en cualquier caso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 </a:t>
            </a:r>
            <a:endParaRPr/>
          </a:p>
        </p:txBody>
      </p:sp>
      <p:sp>
        <p:nvSpPr>
          <p:cNvPr id="1718" name="Shape 171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Shape 1723"/>
          <p:cNvSpPr txBox="1"/>
          <p:nvPr/>
        </p:nvSpPr>
        <p:spPr>
          <a:xfrm>
            <a:off x="612477" y="1197269"/>
            <a:ext cx="7943599" cy="606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errores de ejecución, son aquellos que se producen al intentar ejecutar un script que es sintácticamente incorrecto.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Estos errores pueden detectarse, mientras se está desarrollando, si disponemos de un entorno de trabajo integrado, como Eclipse. Netbeans…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1724" name="Shape 17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114" y="2278141"/>
            <a:ext cx="6015980" cy="2310230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Shape 1725"/>
          <p:cNvSpPr txBox="1"/>
          <p:nvPr/>
        </p:nvSpPr>
        <p:spPr>
          <a:xfrm>
            <a:off x="780367" y="457848"/>
            <a:ext cx="7905481" cy="6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Monda"/>
              <a:buNone/>
            </a:pPr>
            <a:r>
              <a:rPr lang="en-US" sz="2799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Errores y depuración</a:t>
            </a:r>
            <a:endParaRPr/>
          </a:p>
        </p:txBody>
      </p:sp>
      <p:sp>
        <p:nvSpPr>
          <p:cNvPr id="1726" name="Shape 1726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 txBox="1">
            <a:spLocks noGrp="1"/>
          </p:cNvSpPr>
          <p:nvPr>
            <p:ph type="body" idx="1"/>
          </p:nvPr>
        </p:nvSpPr>
        <p:spPr>
          <a:xfrm>
            <a:off x="671301" y="1340671"/>
            <a:ext cx="7801398" cy="461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código puede contener errores de sintaxis o errores lógicos.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Muchos de estos errores son difíciles de diagnosticar.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Buscar errores en el código (y arreglarlos) se denomina depuración (debugging) de código.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Shape 1732"/>
          <p:cNvSpPr txBox="1">
            <a:spLocks noGrp="1"/>
          </p:cNvSpPr>
          <p:nvPr>
            <p:ph type="title" idx="4294967295"/>
          </p:nvPr>
        </p:nvSpPr>
        <p:spPr>
          <a:xfrm>
            <a:off x="482600" y="379454"/>
            <a:ext cx="7126288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Depurando Javascript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3" name="Shape 1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803" y="2856165"/>
            <a:ext cx="6695194" cy="342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 txBox="1">
            <a:spLocks noGrp="1"/>
          </p:cNvSpPr>
          <p:nvPr>
            <p:ph type="body" idx="1"/>
          </p:nvPr>
        </p:nvSpPr>
        <p:spPr>
          <a:xfrm>
            <a:off x="449332" y="1038815"/>
            <a:ext cx="4229617" cy="462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console.log()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Muestra valores JavaScript en la ventana del depurador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Puntos de interrupción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En la ventana del depurador (F12-&gt;sources -&gt; click en línea), puede establecerse puntos de interrupción en el código.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En cada punto de interrupción, JavaScript dejará de ejecutarse y le permitirá examinar valores de JavaScript.</a:t>
            </a:r>
            <a:endParaRPr sz="20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Después de examinar los valores, 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puedes reanudar la ejecución del código (normalmente con el botón de play).</a:t>
            </a:r>
            <a:endParaRPr sz="20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Orden debugger</a:t>
            </a: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 palabra clave debugger detiene la ejecución de JavaScript y llama (si está disponible) a la función de depuración.</a:t>
            </a:r>
            <a:endParaRPr sz="20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Tiene el mismo efecto que establecer un punto de interrupción en el depurador.</a:t>
            </a:r>
            <a:endParaRPr/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739" name="Shape 1739"/>
          <p:cNvSpPr txBox="1">
            <a:spLocks noGrp="1"/>
          </p:cNvSpPr>
          <p:nvPr>
            <p:ph type="title" idx="4294967295"/>
          </p:nvPr>
        </p:nvSpPr>
        <p:spPr>
          <a:xfrm>
            <a:off x="159286" y="214014"/>
            <a:ext cx="7126288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 de depuración</a:t>
            </a:r>
            <a:endParaRPr/>
          </a:p>
        </p:txBody>
      </p:sp>
      <p:sp>
        <p:nvSpPr>
          <p:cNvPr id="1740" name="Shape 1740"/>
          <p:cNvSpPr/>
          <p:nvPr/>
        </p:nvSpPr>
        <p:spPr>
          <a:xfrm>
            <a:off x="5673568" y="1042289"/>
            <a:ext cx="1871775" cy="1200051"/>
          </a:xfrm>
          <a:prstGeom prst="rect">
            <a:avLst/>
          </a:prstGeom>
          <a:solidFill>
            <a:srgbClr val="D8F59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= 5;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= 6;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= a + b;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console.log(c);</a:t>
            </a:r>
            <a:endParaRPr/>
          </a:p>
        </p:txBody>
      </p:sp>
      <p:sp>
        <p:nvSpPr>
          <p:cNvPr id="1741" name="Shape 1741"/>
          <p:cNvSpPr/>
          <p:nvPr/>
        </p:nvSpPr>
        <p:spPr>
          <a:xfrm>
            <a:off x="5228340" y="5266881"/>
            <a:ext cx="1871775" cy="1200051"/>
          </a:xfrm>
          <a:prstGeom prst="rect">
            <a:avLst/>
          </a:prstGeom>
          <a:solidFill>
            <a:srgbClr val="D8F59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= 5;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= 6;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debugger;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= a + b;</a:t>
            </a:r>
            <a:endParaRPr/>
          </a:p>
        </p:txBody>
      </p:sp>
      <p:pic>
        <p:nvPicPr>
          <p:cNvPr id="1742" name="Shape 17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6241" y="4712505"/>
            <a:ext cx="1828377" cy="3237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743" name="Shape 17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0941" y="2884351"/>
            <a:ext cx="2885407" cy="30472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744" name="Shape 17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4801" y="3334313"/>
            <a:ext cx="3361547" cy="2380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745" name="Shape 17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8949" y="3697624"/>
            <a:ext cx="4275735" cy="84752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Shape 1751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Shape 1752"/>
          <p:cNvSpPr txBox="1"/>
          <p:nvPr/>
        </p:nvSpPr>
        <p:spPr>
          <a:xfrm>
            <a:off x="412475" y="767351"/>
            <a:ext cx="8204400" cy="396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programa con javascript y funciones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 una función “Calculador” a la cual se le pasarán dos parámetros:  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5"/>
              <a:buFont typeface="Arial"/>
              <a:buChar char="○"/>
            </a:pPr>
            <a:r>
              <a:rPr lang="en-US" sz="17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Un texto con números separados por “,”: 1,2,3,4,5….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5"/>
              <a:buFont typeface="Arial"/>
              <a:buChar char="○"/>
            </a:pPr>
            <a:r>
              <a:rPr lang="en-US" sz="17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 operación a realizar (+,-,*,/)</a:t>
            </a:r>
            <a:endParaRPr sz="17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función debe devolver como resultado la operación de todos los números y mostrarlo en consola.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 en cuenta los posibles errores y excepciones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Tip: puedes usar dos estrategias: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5"/>
              <a:buFont typeface="Arial"/>
              <a:buChar char="○"/>
            </a:pPr>
            <a:r>
              <a:rPr lang="en-US" sz="17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Reemplazar las “,” por la operación: cadena.replace(/,/g,’+’);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5"/>
              <a:buFont typeface="Arial"/>
              <a:buChar char="○"/>
            </a:pPr>
            <a:r>
              <a:rPr lang="en-US" sz="17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Generar un array con los números: cadena.split(‘,’);</a:t>
            </a:r>
            <a:endParaRPr sz="17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753" name="Shape 1753"/>
          <p:cNvSpPr txBox="1"/>
          <p:nvPr/>
        </p:nvSpPr>
        <p:spPr>
          <a:xfrm>
            <a:off x="412475" y="4829125"/>
            <a:ext cx="8204400" cy="156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creación de un primer programa utilizando paso de parámetros?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creación de un primer programa utilizando manejo de excepciones?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 txBox="1">
            <a:spLocks noGrp="1"/>
          </p:cNvSpPr>
          <p:nvPr>
            <p:ph type="body" idx="1"/>
          </p:nvPr>
        </p:nvSpPr>
        <p:spPr>
          <a:xfrm>
            <a:off x="571500" y="1099371"/>
            <a:ext cx="8001000" cy="499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objeto es una entidad autónoma que consiste en datos y procedimientos para manipular los datos.</a:t>
            </a:r>
            <a:endParaRPr/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Normalmente se diferencias los tipos primitivos y los objetos, en que los primeros se escriben en minúsculas y los segundos son un constructor cuya primera letra se escribe en mayúscula.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14333" marR="0" lvl="5" indent="-2285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x=‘hola’;</a:t>
            </a:r>
            <a:endParaRPr/>
          </a:p>
          <a:p>
            <a:pPr marL="2514333" marR="0" lvl="5" indent="-2285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y= String(‘hola’);</a:t>
            </a:r>
            <a:endParaRPr/>
          </a:p>
          <a:p>
            <a:pPr marL="2514333" marR="0" lvl="5" indent="-761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Además tenemos Date, un tipo de objeto muy común y del que no disponemos de un tipo primitivo como tal, ya que este objeto es la representación como fecha y hora de un valor numérico.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Shape 1760"/>
          <p:cNvSpPr txBox="1">
            <a:spLocks noGrp="1"/>
          </p:cNvSpPr>
          <p:nvPr>
            <p:ph type="title" idx="4294967295"/>
          </p:nvPr>
        </p:nvSpPr>
        <p:spPr>
          <a:xfrm>
            <a:off x="571500" y="3556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 es un objeto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 txBox="1"/>
          <p:nvPr/>
        </p:nvSpPr>
        <p:spPr>
          <a:xfrm>
            <a:off x="612477" y="1050782"/>
            <a:ext cx="7943599" cy="495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crear un objeto necesitamos crear una referencia al mismo con el operador “new”:</a:t>
            </a:r>
            <a:endParaRPr/>
          </a:p>
          <a:p>
            <a: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datos = new Array();</a:t>
            </a:r>
            <a:endParaRPr/>
          </a:p>
          <a:p>
            <a: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fecha = new Date(“1 Jan 2010”);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Puedo utilizar los métodos y propiedades de un objeto accediendo al mismo con el operador “.”:</a:t>
            </a:r>
            <a:endParaRPr/>
          </a:p>
          <a:p>
            <a: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 elementos = datos.length;</a:t>
            </a:r>
            <a:endParaRPr/>
          </a:p>
          <a:p>
            <a: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datos.sort();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hecho existen objetos para los tipos primitivos String, Number y Boolean:</a:t>
            </a:r>
            <a:endParaRPr/>
          </a:p>
          <a:p>
            <a: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info = new String(“Saludos desde netmind”);</a:t>
            </a:r>
            <a:endParaRPr/>
          </a:p>
          <a:p>
            <a:pPr marL="20574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c1 = new Number(123);</a:t>
            </a:r>
            <a:endParaRPr/>
          </a:p>
        </p:txBody>
      </p:sp>
      <p:sp>
        <p:nvSpPr>
          <p:cNvPr id="1766" name="Shape 1766"/>
          <p:cNvSpPr txBox="1"/>
          <p:nvPr/>
        </p:nvSpPr>
        <p:spPr>
          <a:xfrm>
            <a:off x="580602" y="350314"/>
            <a:ext cx="7905481" cy="6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Monda"/>
              <a:buNone/>
            </a:pPr>
            <a:r>
              <a:rPr lang="en-US" sz="2799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Objetos javascript</a:t>
            </a:r>
            <a:endParaRPr sz="2799" b="1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767" name="Shape 176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Shape 1772"/>
          <p:cNvSpPr txBox="1">
            <a:spLocks noGrp="1"/>
          </p:cNvSpPr>
          <p:nvPr>
            <p:ph type="body" idx="1"/>
          </p:nvPr>
        </p:nvSpPr>
        <p:spPr>
          <a:xfrm>
            <a:off x="899287" y="1734371"/>
            <a:ext cx="7128298" cy="489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Array.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Boolean.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Date.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Function.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Math.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Number.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RegExp.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String.</a:t>
            </a:r>
            <a:endParaRPr/>
          </a:p>
        </p:txBody>
      </p:sp>
      <p:sp>
        <p:nvSpPr>
          <p:cNvPr id="1773" name="Shape 1773"/>
          <p:cNvSpPr txBox="1">
            <a:spLocks noGrp="1"/>
          </p:cNvSpPr>
          <p:nvPr>
            <p:ph type="title" idx="4294967295"/>
          </p:nvPr>
        </p:nvSpPr>
        <p:spPr>
          <a:xfrm>
            <a:off x="393700" y="328613"/>
            <a:ext cx="712628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Objetos predefinidos</a:t>
            </a:r>
            <a:endParaRPr/>
          </a:p>
        </p:txBody>
      </p:sp>
      <p:sp>
        <p:nvSpPr>
          <p:cNvPr id="1774" name="Shape 1774"/>
          <p:cNvSpPr/>
          <p:nvPr/>
        </p:nvSpPr>
        <p:spPr>
          <a:xfrm>
            <a:off x="1117278" y="5067658"/>
            <a:ext cx="6692316" cy="73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Monda"/>
              <a:buChar char="•"/>
            </a:pPr>
            <a:r>
              <a:rPr lang="en-US" sz="14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3"/>
              </a:rPr>
              <a:t>https://developer.mozilla.org/en-US/docs/Web/JavaScript/Reference/Global_Objects</a:t>
            </a:r>
            <a:endParaRPr sz="14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1022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None/>
            </a:pPr>
            <a:endParaRPr sz="14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 txBox="1">
            <a:spLocks noGrp="1"/>
          </p:cNvSpPr>
          <p:nvPr>
            <p:ph type="body" idx="1"/>
          </p:nvPr>
        </p:nvSpPr>
        <p:spPr>
          <a:xfrm>
            <a:off x="644102" y="1277171"/>
            <a:ext cx="8055398" cy="494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 	// concatenación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 		// elementos en un String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 		// saca el ultimo elemento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	// añade al final 	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reverse 	// da la vuelta al array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 		// saca el primer elemento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slice 	// saca una sección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splice 	// añade o borra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 		// ordena el array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unshift 	// añade al principio</a:t>
            </a:r>
            <a:endParaRPr/>
          </a:p>
          <a:p>
            <a:pPr marL="34290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https://developer.mozilla.org/en-US/docs/Web/JavaScript/Reference/Global_Objects/Array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780" name="Shape 1780"/>
          <p:cNvSpPr txBox="1">
            <a:spLocks noGrp="1"/>
          </p:cNvSpPr>
          <p:nvPr>
            <p:ph type="title" idx="4294967295"/>
          </p:nvPr>
        </p:nvSpPr>
        <p:spPr>
          <a:xfrm>
            <a:off x="419100" y="255688"/>
            <a:ext cx="7126288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 de Array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Shape 1785"/>
          <p:cNvSpPr txBox="1">
            <a:spLocks noGrp="1"/>
          </p:cNvSpPr>
          <p:nvPr>
            <p:ph type="body" idx="1"/>
          </p:nvPr>
        </p:nvSpPr>
        <p:spPr>
          <a:xfrm>
            <a:off x="720302" y="1137471"/>
            <a:ext cx="7902998" cy="428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charAt(indice)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Devuelve el carácter que hay en la posición indicada como índice. Las posiciones de un string empiezan en 0.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indexOf(carácter,desde)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Devuelve la posición de la primera vez que aparece el carácter indicado por parámetro en un string. Si no encuentra el carácter en el string devuelve -1. El segundo parámetro es opcional y sirve para indicar a partir de que posición se desea que empiece la búsqueda.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lastIndexOf(carácter,desde)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Busca la posición de un carácter exactamente igual a como lo hace la función indexOf pero desde el final en lugar del principio. El segundo parámetro indica el número de caracteres desde donde se busca, igual que en indexOf.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replace(substring_a_buscar,nuevoStr)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Implementado en Javascript 1.2, sirve para reemplazar porciones del texto de un string por otro texto</a:t>
            </a:r>
            <a:endParaRPr/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786" name="Shape 1786"/>
          <p:cNvSpPr txBox="1">
            <a:spLocks noGrp="1"/>
          </p:cNvSpPr>
          <p:nvPr>
            <p:ph type="title" idx="4294967295"/>
          </p:nvPr>
        </p:nvSpPr>
        <p:spPr>
          <a:xfrm>
            <a:off x="580602" y="344542"/>
            <a:ext cx="7127875" cy="63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 de String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 descr="Related image"/>
          <p:cNvPicPr preferRelativeResize="0"/>
          <p:nvPr/>
        </p:nvPicPr>
        <p:blipFill rotWithShape="1">
          <a:blip r:embed="rId3">
            <a:alphaModFix/>
          </a:blip>
          <a:srcRect l="38723"/>
          <a:stretch/>
        </p:blipFill>
        <p:spPr>
          <a:xfrm>
            <a:off x="3534173" y="2256749"/>
            <a:ext cx="5160355" cy="391170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580602" y="2037469"/>
            <a:ext cx="2683298" cy="6114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Afectan …</a:t>
            </a:r>
            <a:endParaRPr/>
          </a:p>
          <a:p>
            <a:pPr marL="0" marR="0" lvl="0" indent="0" algn="l" rtl="0">
              <a:lnSpc>
                <a:spcPct val="8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8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diseño estético y  gráfico del sitio</a:t>
            </a:r>
            <a:endParaRPr/>
          </a:p>
          <a:p>
            <a:pPr marL="285750" marR="0" lvl="0" indent="-171450" algn="l" rtl="0">
              <a:lnSpc>
                <a:spcPct val="8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8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planificación de los contenidos (menús, arquitectura del sitio web, rutas de navegación)</a:t>
            </a:r>
            <a:endParaRPr/>
          </a:p>
          <a:p>
            <a:pPr marL="285750" marR="0" lvl="0" indent="-171450" algn="l" rtl="0">
              <a:lnSpc>
                <a:spcPct val="8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82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interacción con el usuario (diálogo entre el visitante y el sitio web)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 txBox="1">
            <a:spLocks noGrp="1"/>
          </p:cNvSpPr>
          <p:nvPr>
            <p:ph type="title" idx="4294967295"/>
          </p:nvPr>
        </p:nvSpPr>
        <p:spPr>
          <a:xfrm>
            <a:off x="580602" y="4318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 web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811542" y="1021469"/>
            <a:ext cx="7271125" cy="83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Consiste en una serie de técnicas destinadas a hacer al sitio útil y atractivo a la vez.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Shape 1791"/>
          <p:cNvSpPr txBox="1">
            <a:spLocks noGrp="1"/>
          </p:cNvSpPr>
          <p:nvPr>
            <p:ph type="body" idx="1"/>
          </p:nvPr>
        </p:nvSpPr>
        <p:spPr>
          <a:xfrm>
            <a:off x="660400" y="1095041"/>
            <a:ext cx="7814098" cy="381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split(separador)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método sólo es compatible con javascript 1.1 en adelante. Sirve para crear un vector a partir de un String en el que cada elemento es la parte del String que está separada por el separador indicado por parámetro.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substring(inicio,fin)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Devuelve el substring que empieza en el carácter de inicio y termina en el carácter de fin. Si intercambiamos los parámetros de inicio y fin también funciona. Simplemente nos da el substring que hay entre el carácter menor y el mayor.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toLowerCase()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Pone todas los caracteres de un string en minúsculas.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toUpperCase()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Pone todas los caracteres de un string en mayúsculas.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toString()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método lo tienen todos los objetos y se usa para convertirlos en cadenas.</a:t>
            </a:r>
            <a:endParaRPr/>
          </a:p>
          <a:p>
            <a:pPr marL="0" marR="0" lvl="0" indent="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792" name="Shape 1792"/>
          <p:cNvSpPr txBox="1">
            <a:spLocks noGrp="1"/>
          </p:cNvSpPr>
          <p:nvPr>
            <p:ph type="title" idx="4294967295"/>
          </p:nvPr>
        </p:nvSpPr>
        <p:spPr>
          <a:xfrm>
            <a:off x="457200" y="334628"/>
            <a:ext cx="7127875" cy="63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 de String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 txBox="1">
            <a:spLocks noGrp="1"/>
          </p:cNvSpPr>
          <p:nvPr>
            <p:ph type="body" idx="1"/>
          </p:nvPr>
        </p:nvSpPr>
        <p:spPr>
          <a:xfrm>
            <a:off x="669502" y="1429571"/>
            <a:ext cx="7902998" cy="475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Para cada atributo de la clase Date hay: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▫"/>
            </a:pPr>
            <a:r>
              <a:rPr lang="en-US" sz="20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get</a:t>
            </a:r>
            <a:endParaRPr sz="20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▫"/>
            </a:pPr>
            <a:r>
              <a:rPr lang="en-US" sz="20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set // no hay setDay es setDate</a:t>
            </a:r>
            <a:endParaRPr sz="20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▫"/>
            </a:pPr>
            <a:r>
              <a:rPr lang="en-US" sz="20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to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Ver la especificación de JavaScript para más detalle. </a:t>
            </a:r>
            <a:endParaRPr/>
          </a:p>
        </p:txBody>
      </p:sp>
      <p:sp>
        <p:nvSpPr>
          <p:cNvPr id="1798" name="Shape 1798"/>
          <p:cNvSpPr txBox="1">
            <a:spLocks noGrp="1"/>
          </p:cNvSpPr>
          <p:nvPr>
            <p:ph type="title" idx="4294967295"/>
          </p:nvPr>
        </p:nvSpPr>
        <p:spPr>
          <a:xfrm>
            <a:off x="495300" y="341313"/>
            <a:ext cx="7126288" cy="63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 de Date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Shape 1803"/>
          <p:cNvSpPr txBox="1">
            <a:spLocks noGrp="1"/>
          </p:cNvSpPr>
          <p:nvPr>
            <p:ph type="body" idx="1"/>
          </p:nvPr>
        </p:nvSpPr>
        <p:spPr>
          <a:xfrm>
            <a:off x="707602" y="1251771"/>
            <a:ext cx="7928398" cy="498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sin, cos, tan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acos, asin, atan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exp, log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ceil, floor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min, max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sqrt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Shape 1804"/>
          <p:cNvSpPr txBox="1">
            <a:spLocks noGrp="1"/>
          </p:cNvSpPr>
          <p:nvPr>
            <p:ph type="title" idx="4294967295"/>
          </p:nvPr>
        </p:nvSpPr>
        <p:spPr>
          <a:xfrm>
            <a:off x="330200" y="413571"/>
            <a:ext cx="712787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 de Math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Shape 1811"/>
          <p:cNvSpPr txBox="1"/>
          <p:nvPr/>
        </p:nvSpPr>
        <p:spPr>
          <a:xfrm>
            <a:off x="412482" y="1148342"/>
            <a:ext cx="8204445" cy="3617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programa con javascript y funciones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 una función que emule los botones de word: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 mayúsculas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 oración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Primera letra de cada palabra en mayúsculas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función recibirá como parámetros: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texto a procesar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transformación a realizar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Shape 1812"/>
          <p:cNvSpPr txBox="1"/>
          <p:nvPr/>
        </p:nvSpPr>
        <p:spPr>
          <a:xfrm>
            <a:off x="412482" y="4905334"/>
            <a:ext cx="8204445" cy="1523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creación de un primer programa utilizando métodos?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 txBox="1"/>
          <p:nvPr/>
        </p:nvSpPr>
        <p:spPr>
          <a:xfrm>
            <a:off x="600201" y="1053286"/>
            <a:ext cx="4979678" cy="526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modelo de objetos del documento (DOM: Document Object Model) permite a un desarrollador acceder o representar elementos de una página web, accediendo a sus propiedades y métodos.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elementos HTML de una página web representados por DOM están organizados de una forma jerárquica: estructura de árbol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1818" name="Shape 18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6317" y="1027133"/>
            <a:ext cx="3242472" cy="34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Shape 1819"/>
          <p:cNvSpPr txBox="1"/>
          <p:nvPr/>
        </p:nvSpPr>
        <p:spPr>
          <a:xfrm>
            <a:off x="550195" y="305788"/>
            <a:ext cx="7905481" cy="6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objeto DOM</a:t>
            </a:r>
            <a:endParaRPr/>
          </a:p>
        </p:txBody>
      </p:sp>
      <p:sp>
        <p:nvSpPr>
          <p:cNvPr id="1820" name="Shape 1820"/>
          <p:cNvSpPr/>
          <p:nvPr/>
        </p:nvSpPr>
        <p:spPr>
          <a:xfrm>
            <a:off x="708738" y="4997312"/>
            <a:ext cx="8435262" cy="83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4"/>
              </a:rPr>
              <a:t>https://developer.mozilla.org/en-US/docs/Web/API/Document_Object_Model</a:t>
            </a:r>
            <a:endParaRPr sz="16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5"/>
              </a:rPr>
              <a:t>https://developer.mozilla.org/en-US/docs/Web/API</a:t>
            </a:r>
            <a:endParaRPr sz="16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 txBox="1"/>
          <p:nvPr/>
        </p:nvSpPr>
        <p:spPr>
          <a:xfrm>
            <a:off x="637666" y="1307715"/>
            <a:ext cx="7943599" cy="493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árbol DOM está compuesto de un conjunto de “piezas”, como:</a:t>
            </a:r>
            <a:endParaRPr/>
          </a:p>
          <a:p>
            <a:pPr marL="742859" marR="0" lvl="3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Nodos</a:t>
            </a:r>
            <a:endParaRPr/>
          </a:p>
          <a:p>
            <a:pPr marL="742859" marR="0" lvl="3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Elementos nodo</a:t>
            </a:r>
            <a:endParaRPr/>
          </a:p>
          <a:p>
            <a:pPr marL="742859" marR="0" lvl="3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texto</a:t>
            </a:r>
            <a:endParaRPr/>
          </a:p>
          <a:p>
            <a:pPr marL="742859" marR="0" lvl="3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 nodo</a:t>
            </a:r>
            <a:endParaRPr/>
          </a:p>
          <a:p>
            <a:pPr marL="342900" marR="0" lvl="0" indent="-16764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objeto DOM está compuesto de una 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colección de nodos, existen diferentes 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 de nodos, algunos nodos contienen 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su vez otros nodos.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elementos HTML, son en sí mismos 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nodos, aunque no contengan información.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grpSp>
        <p:nvGrpSpPr>
          <p:cNvPr id="1826" name="Shape 1826"/>
          <p:cNvGrpSpPr/>
          <p:nvPr/>
        </p:nvGrpSpPr>
        <p:grpSpPr>
          <a:xfrm>
            <a:off x="6210694" y="1965861"/>
            <a:ext cx="2354739" cy="2927864"/>
            <a:chOff x="414841" y="1308"/>
            <a:chExt cx="2354739" cy="2927864"/>
          </a:xfrm>
        </p:grpSpPr>
        <p:sp>
          <p:nvSpPr>
            <p:cNvPr id="1827" name="Shape 1827"/>
            <p:cNvSpPr/>
            <p:nvPr/>
          </p:nvSpPr>
          <p:spPr>
            <a:xfrm>
              <a:off x="414841" y="1308"/>
              <a:ext cx="2354739" cy="836532"/>
            </a:xfrm>
            <a:prstGeom prst="roundRect">
              <a:avLst>
                <a:gd name="adj" fmla="val 10000"/>
              </a:avLst>
            </a:prstGeom>
            <a:solidFill>
              <a:srgbClr val="94C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 txBox="1"/>
            <p:nvPr/>
          </p:nvSpPr>
          <p:spPr>
            <a:xfrm>
              <a:off x="439342" y="25809"/>
              <a:ext cx="2305737" cy="787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&lt;p&gt;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elemento nodo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50315" y="837841"/>
              <a:ext cx="235473" cy="627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19999" y="120000"/>
                  </a:lnTo>
                </a:path>
              </a:pathLst>
            </a:custGeom>
            <a:noFill/>
            <a:ln w="10775" cap="flat" cmpd="sng">
              <a:solidFill>
                <a:srgbClr val="74A40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30" name="Shape 1830"/>
            <p:cNvSpPr/>
            <p:nvPr/>
          </p:nvSpPr>
          <p:spPr>
            <a:xfrm>
              <a:off x="885789" y="1046974"/>
              <a:ext cx="1883791" cy="836532"/>
            </a:xfrm>
            <a:prstGeom prst="roundRect">
              <a:avLst>
                <a:gd name="adj" fmla="val 10000"/>
              </a:avLst>
            </a:prstGeom>
            <a:solidFill>
              <a:srgbClr val="8C8C8C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 txBox="1"/>
            <p:nvPr/>
          </p:nvSpPr>
          <p:spPr>
            <a:xfrm>
              <a:off x="910290" y="1071475"/>
              <a:ext cx="1834789" cy="787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&lt;title&gt;</a:t>
              </a: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atributo nodo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50315" y="837841"/>
              <a:ext cx="235473" cy="16730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19999" y="120000"/>
                  </a:lnTo>
                </a:path>
              </a:pathLst>
            </a:custGeom>
            <a:noFill/>
            <a:ln w="10775" cap="flat" cmpd="sng">
              <a:solidFill>
                <a:srgbClr val="74A40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33" name="Shape 1833"/>
            <p:cNvSpPr/>
            <p:nvPr/>
          </p:nvSpPr>
          <p:spPr>
            <a:xfrm>
              <a:off x="885789" y="2092640"/>
              <a:ext cx="1883791" cy="836532"/>
            </a:xfrm>
            <a:prstGeom prst="roundRect">
              <a:avLst>
                <a:gd name="adj" fmla="val 10000"/>
              </a:avLst>
            </a:prstGeom>
            <a:solidFill>
              <a:srgbClr val="99FFCC">
                <a:alpha val="89803"/>
              </a:srgbClr>
            </a:solidFill>
            <a:ln w="9525" cap="flat" cmpd="sng">
              <a:solidFill>
                <a:srgbClr val="94CF0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 txBox="1"/>
            <p:nvPr/>
          </p:nvSpPr>
          <p:spPr>
            <a:xfrm>
              <a:off x="910290" y="2117141"/>
              <a:ext cx="1834789" cy="787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17775" rIns="26650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&lt;b&gt;información&lt;/b&gt;</a:t>
              </a: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nodo texto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5" name="Shape 1835"/>
          <p:cNvSpPr txBox="1"/>
          <p:nvPr/>
        </p:nvSpPr>
        <p:spPr>
          <a:xfrm>
            <a:off x="450167" y="385530"/>
            <a:ext cx="7905481" cy="6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Conociendo el objeto DOM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 txBox="1"/>
          <p:nvPr/>
        </p:nvSpPr>
        <p:spPr>
          <a:xfrm>
            <a:off x="612477" y="1197269"/>
            <a:ext cx="7943599" cy="175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dispone de subinterfaces que representan diferentes tipos de nodos que pueden formar parte de la estructura DOM, como por ejemplo: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graphicFrame>
        <p:nvGraphicFramePr>
          <p:cNvPr id="1841" name="Shape 1841"/>
          <p:cNvGraphicFramePr/>
          <p:nvPr/>
        </p:nvGraphicFramePr>
        <p:xfrm>
          <a:off x="766355" y="2709087"/>
          <a:ext cx="7787725" cy="3206075"/>
        </p:xfrm>
        <a:graphic>
          <a:graphicData uri="http://schemas.openxmlformats.org/drawingml/2006/table">
            <a:tbl>
              <a:tblPr firstRow="1" bandRow="1">
                <a:noFill/>
                <a:tableStyleId>{8E1BE049-A5B7-47FD-85D9-3D1982C5CEFC}</a:tableStyleId>
              </a:tblPr>
              <a:tblGrid>
                <a:gridCol w="1961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14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64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00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Monda"/>
                          <a:ea typeface="Monda"/>
                          <a:cs typeface="Monda"/>
                          <a:sym typeface="Monda"/>
                        </a:rPr>
                        <a:t>Tipos</a:t>
                      </a:r>
                      <a:endParaRPr sz="2000">
                        <a:solidFill>
                          <a:schemeClr val="lt1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da"/>
                          <a:ea typeface="Monda"/>
                          <a:cs typeface="Monda"/>
                          <a:sym typeface="Monda"/>
                        </a:rPr>
                        <a:t>Valor de la constante</a:t>
                      </a:r>
                      <a:endParaRPr sz="2000">
                        <a:solidFill>
                          <a:schemeClr val="lt1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Monda"/>
                          <a:ea typeface="Monda"/>
                          <a:cs typeface="Monda"/>
                          <a:sym typeface="Monda"/>
                        </a:rPr>
                        <a:t>nodeType value</a:t>
                      </a:r>
                      <a:endParaRPr sz="2000">
                        <a:solidFill>
                          <a:schemeClr val="lt1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Element</a:t>
                      </a:r>
                      <a:endParaRPr sz="20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Node.ELEMENT_NODE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1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Text</a:t>
                      </a:r>
                      <a:endParaRPr sz="20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Node.TEXT_NODE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3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Document</a:t>
                      </a:r>
                      <a:endParaRPr sz="20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Node.DOCUMENT_NODE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9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Comment</a:t>
                      </a:r>
                      <a:endParaRPr sz="20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Node.COMMENT_NODE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8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DocumentFragment</a:t>
                      </a:r>
                      <a:endParaRPr sz="20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Node.DOCUMENT_FRAGMENT_NODE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11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Attr</a:t>
                      </a:r>
                      <a:endParaRPr sz="20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Node.ATTRIBUTE_NODE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2</a:t>
                      </a: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842" name="Shape 1842"/>
          <p:cNvSpPr txBox="1"/>
          <p:nvPr/>
        </p:nvSpPr>
        <p:spPr>
          <a:xfrm>
            <a:off x="475567" y="382642"/>
            <a:ext cx="7905481" cy="6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más habituales de nodos</a:t>
            </a:r>
            <a:endParaRPr sz="3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 txBox="1"/>
          <p:nvPr/>
        </p:nvSpPr>
        <p:spPr>
          <a:xfrm>
            <a:off x="580602" y="1070268"/>
            <a:ext cx="7943599" cy="150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más habituales de nodos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849" name="Shape 1849"/>
          <p:cNvSpPr txBox="1"/>
          <p:nvPr/>
        </p:nvSpPr>
        <p:spPr>
          <a:xfrm>
            <a:off x="580602" y="344542"/>
            <a:ext cx="7905481" cy="54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Conociendo el objeto DOM</a:t>
            </a:r>
            <a:endParaRPr/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219" y="1396354"/>
            <a:ext cx="8368364" cy="495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Shape 185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Shape 1857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Shape 1858"/>
          <p:cNvSpPr txBox="1"/>
          <p:nvPr/>
        </p:nvSpPr>
        <p:spPr>
          <a:xfrm>
            <a:off x="412482" y="1148342"/>
            <a:ext cx="8204445" cy="3617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programa con javascript y nodos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 una página web HTML5 que contenga: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Char char="○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cabecera de navegación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Char char="○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artículo con enlaces e imágenes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Char char="○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formulario de comentarios: nombre, mail, edad, comentario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Char char="●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 la página con la herramienta de desarrollador del navegador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Shape 1859"/>
          <p:cNvSpPr txBox="1"/>
          <p:nvPr/>
        </p:nvSpPr>
        <p:spPr>
          <a:xfrm>
            <a:off x="412482" y="4905334"/>
            <a:ext cx="8204445" cy="1523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creación de un primer programa utilizando nodos?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 txBox="1"/>
          <p:nvPr/>
        </p:nvSpPr>
        <p:spPr>
          <a:xfrm>
            <a:off x="215297" y="1032524"/>
            <a:ext cx="8737959" cy="76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DOM  es accesible vía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window.document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simplemente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objeto a su vez presenta una API de métodos y propiedades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graphicFrame>
        <p:nvGraphicFramePr>
          <p:cNvPr id="1865" name="Shape 1865"/>
          <p:cNvGraphicFramePr/>
          <p:nvPr/>
        </p:nvGraphicFramePr>
        <p:xfrm>
          <a:off x="325103" y="2271732"/>
          <a:ext cx="8452850" cy="3961880"/>
        </p:xfrm>
        <a:graphic>
          <a:graphicData uri="http://schemas.openxmlformats.org/drawingml/2006/table">
            <a:tbl>
              <a:tblPr firstRow="1" bandRow="1">
                <a:noFill/>
                <a:tableStyleId>{8E1BE049-A5B7-47FD-85D9-3D1982C5CEFC}</a:tableStyleId>
              </a:tblPr>
              <a:tblGrid>
                <a:gridCol w="179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7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6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Property/Method</a:t>
                      </a:r>
                      <a:endParaRPr sz="14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Monda"/>
                          <a:ea typeface="Monda"/>
                          <a:cs typeface="Monda"/>
                          <a:sym typeface="Monda"/>
                        </a:rPr>
                        <a:t>Descripción</a:t>
                      </a:r>
                      <a:endParaRPr sz="1400">
                        <a:solidFill>
                          <a:schemeClr val="lt1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Monda"/>
                          <a:ea typeface="Monda"/>
                          <a:cs typeface="Monda"/>
                          <a:sym typeface="Monda"/>
                        </a:rPr>
                        <a:t>W3C</a:t>
                      </a:r>
                      <a:endParaRPr sz="1400">
                        <a:solidFill>
                          <a:schemeClr val="lt1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anchors[ ] 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an array of all the anchors in the document 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forms[ ] 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an array of all the forms in the document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images[ ]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an array of all the images in the document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links[ ]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an array of all the links in the document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cookie 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all name/value pairs of cookies in the document 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domain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the domain name of the server that loaded the document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lastModified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the date and time the document was last modified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No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readyState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the (loading) status of the document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No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referrer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the URL of the document that loaded the current document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title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the title of the document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URL 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the full URL of the document 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4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innerHTML</a:t>
                      </a:r>
                      <a:endParaRPr sz="14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Monda"/>
                          <a:ea typeface="Monda"/>
                          <a:cs typeface="Monda"/>
                          <a:sym typeface="Monda"/>
                        </a:rPr>
                        <a:t>Return the body of the tag.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866" name="Shape 1866"/>
          <p:cNvSpPr txBox="1"/>
          <p:nvPr/>
        </p:nvSpPr>
        <p:spPr>
          <a:xfrm>
            <a:off x="488267" y="377680"/>
            <a:ext cx="7905481" cy="54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 - Propiedades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56802" y="1607371"/>
            <a:ext cx="7648998" cy="363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: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Por otra parte, pensemos en quién es el visitante. No es lo mismo si se dirige a niños, adultos, personas mayores o a todo el mundo. En cualquier caso, nuestro sitio debe de ser fácil de usar.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Transmitir intención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: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diseño debe ajustarse a los objetivos deseados. Por ejemplo, de un banco esperamos seriedad, por lo que un diseño informal puede ser contraproducente.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y agradable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: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diseño debe  combinar bien los colores, organizar claramente los elementos, etc. Y cuanto más original más llamará la atención.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Simplicidad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: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Los diseños complejos pueden hacer desistir al visitante.</a:t>
            </a:r>
            <a:endParaRPr/>
          </a:p>
        </p:txBody>
      </p:sp>
      <p:sp>
        <p:nvSpPr>
          <p:cNvPr id="579" name="Shape 579"/>
          <p:cNvSpPr txBox="1">
            <a:spLocks noGrp="1"/>
          </p:cNvSpPr>
          <p:nvPr>
            <p:ph type="title" idx="4294967295"/>
          </p:nvPr>
        </p:nvSpPr>
        <p:spPr>
          <a:xfrm>
            <a:off x="800100" y="617048"/>
            <a:ext cx="8001000" cy="64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478" y="5030417"/>
            <a:ext cx="7197646" cy="111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 txBox="1"/>
          <p:nvPr/>
        </p:nvSpPr>
        <p:spPr>
          <a:xfrm>
            <a:off x="632458" y="1053287"/>
            <a:ext cx="7943599" cy="138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document</a:t>
            </a: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posee un conjunto de métodos que nos permite acceder a un nodo específico, escuchar eventos o realizar acciones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graphicFrame>
        <p:nvGraphicFramePr>
          <p:cNvPr id="1872" name="Shape 1872"/>
          <p:cNvGraphicFramePr/>
          <p:nvPr/>
        </p:nvGraphicFramePr>
        <p:xfrm>
          <a:off x="396502" y="2061165"/>
          <a:ext cx="8433325" cy="3794400"/>
        </p:xfrm>
        <a:graphic>
          <a:graphicData uri="http://schemas.openxmlformats.org/drawingml/2006/table">
            <a:tbl>
              <a:tblPr firstRow="1" bandRow="1">
                <a:noFill/>
                <a:tableStyleId>{8E1BE049-A5B7-47FD-85D9-3D1982C5CEFC}</a:tableStyleId>
              </a:tblPr>
              <a:tblGrid>
                <a:gridCol w="2888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33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1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da"/>
                          <a:ea typeface="Monda"/>
                          <a:cs typeface="Monda"/>
                          <a:sym typeface="Monda"/>
                        </a:rPr>
                        <a:t>Métodos</a:t>
                      </a:r>
                      <a:endParaRPr sz="1500">
                        <a:solidFill>
                          <a:schemeClr val="lt1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da"/>
                          <a:ea typeface="Monda"/>
                          <a:cs typeface="Monda"/>
                          <a:sym typeface="Monda"/>
                        </a:rPr>
                        <a:t>Descripción</a:t>
                      </a:r>
                      <a:endParaRPr sz="1500">
                        <a:solidFill>
                          <a:schemeClr val="lt1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da"/>
                          <a:ea typeface="Monda"/>
                          <a:cs typeface="Monda"/>
                          <a:sym typeface="Monda"/>
                        </a:rPr>
                        <a:t>W3C</a:t>
                      </a:r>
                      <a:endParaRPr sz="1500" b="1">
                        <a:solidFill>
                          <a:schemeClr val="lt1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getElementById() 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Accesses the first element with the specified id </a:t>
                      </a:r>
                      <a:endParaRPr sz="15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getElementsByName() 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Accesses all elements with a specified name </a:t>
                      </a:r>
                      <a:endParaRPr sz="15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getElementsByTagName() 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Accesses all elements with a specified tagname </a:t>
                      </a:r>
                      <a:endParaRPr sz="15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getElementsByClassName() 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Accesses all elements with a specified class</a:t>
                      </a:r>
                      <a:endParaRPr sz="15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8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open() 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Opens an output stream to collect the output from document.write() or document.writeln() </a:t>
                      </a:r>
                      <a:endParaRPr sz="15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8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write() 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Writes HTML expressions or JavaScript code to a document </a:t>
                      </a:r>
                      <a:endParaRPr sz="15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8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writeln() 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Same as write(), but adds a newline character after each statement </a:t>
                      </a:r>
                      <a:endParaRPr sz="15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48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close()  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Closes the output stream previously opened with document.open()  </a:t>
                      </a:r>
                      <a:endParaRPr sz="15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Yes</a:t>
                      </a:r>
                      <a:endParaRPr sz="15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873" name="Shape 1873"/>
          <p:cNvSpPr txBox="1"/>
          <p:nvPr/>
        </p:nvSpPr>
        <p:spPr>
          <a:xfrm>
            <a:off x="396502" y="356582"/>
            <a:ext cx="7905481" cy="6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 - Métodos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Shape 1880"/>
          <p:cNvSpPr txBox="1"/>
          <p:nvPr/>
        </p:nvSpPr>
        <p:spPr>
          <a:xfrm>
            <a:off x="412482" y="1148342"/>
            <a:ext cx="8204445" cy="3617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propiedades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 DOM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lang="en-US" sz="2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página</a:t>
            </a: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web:</a:t>
            </a:r>
            <a:endParaRPr dirty="0"/>
          </a:p>
          <a:p>
            <a:pPr marL="742901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Char char="•"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Obtén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enlaces y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muestra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ids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div&gt; de </a:t>
            </a:r>
            <a:r>
              <a:rPr lang="en-US" sz="2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resultados_a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input de un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formulario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obtén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muéstralos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resultados_a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Shape 1881"/>
          <p:cNvSpPr txBox="1"/>
          <p:nvPr/>
        </p:nvSpPr>
        <p:spPr>
          <a:xfrm>
            <a:off x="412482" y="4905334"/>
            <a:ext cx="8204445" cy="1523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creación de un primer programa utilizando propiedades y métodos del DOM?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 txBox="1">
            <a:spLocks noGrp="1"/>
          </p:cNvSpPr>
          <p:nvPr>
            <p:ph type="title"/>
          </p:nvPr>
        </p:nvSpPr>
        <p:spPr>
          <a:xfrm>
            <a:off x="2263471" y="2690340"/>
            <a:ext cx="6478193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Componentes Multimedia de Javascript - (1 hora)</a:t>
            </a:r>
            <a:endParaRPr/>
          </a:p>
        </p:txBody>
      </p:sp>
      <p:sp>
        <p:nvSpPr>
          <p:cNvPr id="1889" name="Shape 1889"/>
          <p:cNvSpPr/>
          <p:nvPr/>
        </p:nvSpPr>
        <p:spPr>
          <a:xfrm>
            <a:off x="237744" y="2359169"/>
            <a:ext cx="1810511" cy="1792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8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 txBox="1">
            <a:spLocks noGrp="1"/>
          </p:cNvSpPr>
          <p:nvPr>
            <p:ph type="body" idx="1"/>
          </p:nvPr>
        </p:nvSpPr>
        <p:spPr>
          <a:xfrm>
            <a:off x="339302" y="389756"/>
            <a:ext cx="7239134" cy="51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Utilización de las etiquetas &lt;video&gt; y &lt;audio&gt;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Shape 1896"/>
          <p:cNvSpPr/>
          <p:nvPr/>
        </p:nvSpPr>
        <p:spPr>
          <a:xfrm>
            <a:off x="561425" y="1240804"/>
            <a:ext cx="8291672" cy="4338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Se complementan con los elementos &lt;source&gt; y &lt;track&gt;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El origen del elemento multimedia puede ir en más de un formato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 etiqueta &lt;audio&gt; funciona prácticamente igual que &lt;video&gt;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831" marR="0" lvl="0" indent="-19678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897" name="Shape 1897"/>
          <p:cNvSpPr/>
          <p:nvPr/>
        </p:nvSpPr>
        <p:spPr>
          <a:xfrm>
            <a:off x="1389982" y="2019129"/>
            <a:ext cx="6348759" cy="64618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&lt;video src="big_buck_bunny.mp4" controls id=“mi_video”&gt;&lt;/video&gt;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Shape 1898"/>
          <p:cNvSpPr/>
          <p:nvPr/>
        </p:nvSpPr>
        <p:spPr>
          <a:xfrm>
            <a:off x="1228140" y="5304083"/>
            <a:ext cx="6686942" cy="369247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&lt;audio src=“un_audio.mp3" controls id=“mi_audio”&gt;&lt;/audio&gt;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9" name="Shape 18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5297" y="5892280"/>
            <a:ext cx="2894930" cy="35234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900" name="Shape 19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3430" y="2853070"/>
            <a:ext cx="3456363" cy="196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 txBox="1">
            <a:spLocks noGrp="1"/>
          </p:cNvSpPr>
          <p:nvPr>
            <p:ph type="body" idx="1"/>
          </p:nvPr>
        </p:nvSpPr>
        <p:spPr>
          <a:xfrm>
            <a:off x="372784" y="280367"/>
            <a:ext cx="7344198" cy="45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Acceso a los objetos de video y audio</a:t>
            </a:r>
            <a:endParaRPr/>
          </a:p>
        </p:txBody>
      </p:sp>
      <p:sp>
        <p:nvSpPr>
          <p:cNvPr id="1906" name="Shape 1906"/>
          <p:cNvSpPr/>
          <p:nvPr/>
        </p:nvSpPr>
        <p:spPr>
          <a:xfrm>
            <a:off x="701125" y="1129634"/>
            <a:ext cx="8291672" cy="4338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Se acceden como cualquier otro elemento DOM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Una vez seleccionados los elementos se puede acceder a sus atributos y métodos:</a:t>
            </a:r>
            <a:endParaRPr/>
          </a:p>
        </p:txBody>
      </p:sp>
      <p:sp>
        <p:nvSpPr>
          <p:cNvPr id="1907" name="Shape 1907"/>
          <p:cNvSpPr/>
          <p:nvPr/>
        </p:nvSpPr>
        <p:spPr>
          <a:xfrm>
            <a:off x="2192004" y="1517343"/>
            <a:ext cx="5125784" cy="2252403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video = document.getElementById(‘mi_video’);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audio = document.getElementById(‘mi_audio’);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Shape 1908"/>
          <p:cNvSpPr/>
          <p:nvPr/>
        </p:nvSpPr>
        <p:spPr>
          <a:xfrm>
            <a:off x="3157574" y="4619013"/>
            <a:ext cx="2893371" cy="1698534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video.duration;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video. play();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audio.src;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audio.load();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0614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 Video y Audio</a:t>
            </a:r>
            <a:endParaRPr/>
          </a:p>
        </p:txBody>
      </p:sp>
      <p:graphicFrame>
        <p:nvGraphicFramePr>
          <p:cNvPr id="1914" name="Shape 1914"/>
          <p:cNvGraphicFramePr/>
          <p:nvPr/>
        </p:nvGraphicFramePr>
        <p:xfrm>
          <a:off x="468494" y="1125277"/>
          <a:ext cx="8279000" cy="5197810"/>
        </p:xfrm>
        <a:graphic>
          <a:graphicData uri="http://schemas.openxmlformats.org/drawingml/2006/table">
            <a:tbl>
              <a:tblPr firstRow="1" bandRow="1">
                <a:noFill/>
                <a:tableStyleId>{8E1BE049-A5B7-47FD-85D9-3D1982C5CEFC}</a:tableStyleId>
              </a:tblPr>
              <a:tblGrid>
                <a:gridCol w="163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4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2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Attribute</a:t>
                      </a:r>
                      <a:endParaRPr sz="1600" b="1"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69475" marR="69475" marT="69475" marB="69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Description</a:t>
                      </a:r>
                      <a:endParaRPr sz="1600" b="1"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69475" marR="69475" marT="69475" marB="6947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autoplay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whether the audio/video should start playing as soon as it is loaded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buffered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a TimeRanges object representing the buffered parts of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controls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whether the audio/video should display controls (like play/pause etc.)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currentSrc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the URL of the current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currentTime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the current playback position in the audio/video (in seconds)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defaultMuted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whether the audio/video should be muted by default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duration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the length of the current audio/video (in seconds)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ended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whether the playback of the audio/video has ended or not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error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a MediaError object representing the error state of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loop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whether the audio/video should start over again when finished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45700" marR="45700" marT="45700" marB="4570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6423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 Video y Audio</a:t>
            </a:r>
            <a:endParaRPr/>
          </a:p>
        </p:txBody>
      </p:sp>
      <p:graphicFrame>
        <p:nvGraphicFramePr>
          <p:cNvPr id="1920" name="Shape 1920"/>
          <p:cNvGraphicFramePr/>
          <p:nvPr/>
        </p:nvGraphicFramePr>
        <p:xfrm>
          <a:off x="396503" y="1125277"/>
          <a:ext cx="8267075" cy="3887420"/>
        </p:xfrm>
        <a:graphic>
          <a:graphicData uri="http://schemas.openxmlformats.org/drawingml/2006/table">
            <a:tbl>
              <a:tblPr firstRow="1" bandRow="1">
                <a:noFill/>
                <a:tableStyleId>{8E1BE049-A5B7-47FD-85D9-3D1982C5CEFC}</a:tableStyleId>
              </a:tblPr>
              <a:tblGrid>
                <a:gridCol w="1604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62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2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Attribute</a:t>
                      </a:r>
                      <a:endParaRPr sz="1600" b="1"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69475" marR="69475" marT="69475" marB="69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Description</a:t>
                      </a:r>
                      <a:endParaRPr sz="1600" b="1"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69475" marR="69475" marT="69475" marB="6947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muted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whether the audio/video is muted or not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networkState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the current network state of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paused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whether the audio/video is paused or not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played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a TimeRanges object representing the played parts of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preload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whether the audio/video should be loaded when the page loads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readyState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the current ready state of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src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the current source of the audio/video element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videoTracks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Returns a VideoTrackList object representing the available video tracks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volume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Sets or returns the volume of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Shape 192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4391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 Audio/Video</a:t>
            </a:r>
            <a:endParaRPr/>
          </a:p>
        </p:txBody>
      </p:sp>
      <p:graphicFrame>
        <p:nvGraphicFramePr>
          <p:cNvPr id="1926" name="Shape 1926"/>
          <p:cNvGraphicFramePr/>
          <p:nvPr/>
        </p:nvGraphicFramePr>
        <p:xfrm>
          <a:off x="468494" y="1485234"/>
          <a:ext cx="7884875" cy="2334150"/>
        </p:xfrm>
        <a:graphic>
          <a:graphicData uri="http://schemas.openxmlformats.org/drawingml/2006/table">
            <a:tbl>
              <a:tblPr firstRow="1" bandRow="1">
                <a:noFill/>
                <a:tableStyleId>{8E1BE049-A5B7-47FD-85D9-3D1982C5CEFC}</a:tableStyleId>
              </a:tblPr>
              <a:tblGrid>
                <a:gridCol w="1962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22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Method</a:t>
                      </a:r>
                      <a:endParaRPr sz="1600" b="1"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69475" marR="69475" marT="69475" marB="69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Description</a:t>
                      </a:r>
                      <a:endParaRPr sz="1600" b="1"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69475" marR="69475" marT="69475" marB="6947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Monda"/>
                          <a:ea typeface="Monda"/>
                          <a:cs typeface="Monda"/>
                          <a:sym typeface="Monda"/>
                        </a:rPr>
                        <a:t>addTextTrack()</a:t>
                      </a:r>
                      <a:endParaRPr/>
                    </a:p>
                  </a:txBody>
                  <a:tcPr marL="69475" marR="69475" marT="69475" marB="69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Adds a new text track to the audio/video</a:t>
                      </a:r>
                      <a:endParaRPr/>
                    </a:p>
                  </a:txBody>
                  <a:tcPr marL="69475" marR="69475" marT="69475" marB="6947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Monda"/>
                          <a:ea typeface="Monda"/>
                          <a:cs typeface="Monda"/>
                          <a:sym typeface="Monda"/>
                        </a:rPr>
                        <a:t>canPlayType()</a:t>
                      </a:r>
                      <a:endParaRPr sz="1600" b="1">
                        <a:solidFill>
                          <a:schemeClr val="dk1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69475" marR="69475" marT="69475" marB="69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Checks if the browser can play the specified audio/video type</a:t>
                      </a:r>
                      <a:endParaRPr/>
                    </a:p>
                  </a:txBody>
                  <a:tcPr marL="69475" marR="69475" marT="69475" marB="6947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Monda"/>
                          <a:ea typeface="Monda"/>
                          <a:cs typeface="Monda"/>
                          <a:sym typeface="Monda"/>
                        </a:rPr>
                        <a:t>load()</a:t>
                      </a:r>
                      <a:endParaRPr/>
                    </a:p>
                  </a:txBody>
                  <a:tcPr marL="69475" marR="69475" marT="69475" marB="69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Re-loads the audio/video element</a:t>
                      </a:r>
                      <a:endParaRPr/>
                    </a:p>
                  </a:txBody>
                  <a:tcPr marL="69475" marR="69475" marT="69475" marB="6947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Monda"/>
                          <a:ea typeface="Monda"/>
                          <a:cs typeface="Monda"/>
                          <a:sym typeface="Monda"/>
                        </a:rPr>
                        <a:t>play()</a:t>
                      </a:r>
                      <a:endParaRPr/>
                    </a:p>
                  </a:txBody>
                  <a:tcPr marL="69475" marR="69475" marT="69475" marB="69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Starts playing the audio/video</a:t>
                      </a:r>
                      <a:endParaRPr/>
                    </a:p>
                  </a:txBody>
                  <a:tcPr marL="69475" marR="69475" marT="69475" marB="6947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Monda"/>
                          <a:ea typeface="Monda"/>
                          <a:cs typeface="Monda"/>
                          <a:sym typeface="Monda"/>
                        </a:rPr>
                        <a:t>pause()</a:t>
                      </a:r>
                      <a:endParaRPr/>
                    </a:p>
                  </a:txBody>
                  <a:tcPr marL="69475" marR="69475" marT="69475" marB="69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da"/>
                          <a:ea typeface="Monda"/>
                          <a:cs typeface="Monda"/>
                          <a:sym typeface="Monda"/>
                        </a:rPr>
                        <a:t>Pauses the currently playing audio/video</a:t>
                      </a:r>
                      <a:endParaRPr/>
                    </a:p>
                  </a:txBody>
                  <a:tcPr marL="69475" marR="69475" marT="69475" marB="6947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7058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Eventos Audio/Video</a:t>
            </a:r>
            <a:endParaRPr/>
          </a:p>
        </p:txBody>
      </p:sp>
      <p:graphicFrame>
        <p:nvGraphicFramePr>
          <p:cNvPr id="1932" name="Shape 1932"/>
          <p:cNvGraphicFramePr/>
          <p:nvPr/>
        </p:nvGraphicFramePr>
        <p:xfrm>
          <a:off x="324511" y="1119722"/>
          <a:ext cx="8566975" cy="4912920"/>
        </p:xfrm>
        <a:graphic>
          <a:graphicData uri="http://schemas.openxmlformats.org/drawingml/2006/table">
            <a:tbl>
              <a:tblPr firstRow="1" bandRow="1">
                <a:noFill/>
                <a:tableStyleId>{8E1BE049-A5B7-47FD-85D9-3D1982C5CEFC}</a:tableStyleId>
              </a:tblPr>
              <a:tblGrid>
                <a:gridCol w="1912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4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Event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Description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abort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loading of an audio/video is aborted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canplay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browser can start playing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durationchange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duration of the audio/video is changed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ended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current playlist is ended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6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error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an error occurred during the loading of an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6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loadeddata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browser has loaded the current frame of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6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loadedmetadata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browser has loaded meta data for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pause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audio/video has been paused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play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audio/video has been started or is no longer paused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7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playing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audio/video is playing after having been paused or stopped for buffering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6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progress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browser is downloading the audio/video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2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waiting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Monda"/>
                          <a:ea typeface="Monda"/>
                          <a:cs typeface="Monda"/>
                          <a:sym typeface="Monda"/>
                        </a:rPr>
                        <a:t>Fires when the video stops because it needs to buffer the next frame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91425" marR="91425" marT="45700" marB="4570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Shape 193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&lt;canvas&gt;</a:t>
            </a:r>
            <a:endParaRPr/>
          </a:p>
        </p:txBody>
      </p:sp>
      <p:sp>
        <p:nvSpPr>
          <p:cNvPr id="1938" name="Shape 1938"/>
          <p:cNvSpPr/>
          <p:nvPr/>
        </p:nvSpPr>
        <p:spPr>
          <a:xfrm>
            <a:off x="594444" y="1246945"/>
            <a:ext cx="8286861" cy="546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Se usa para el procesamiento dinámico de mapa de bits gráficos o juegos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Para algunos, resulta el competidor nativo natural de Flash 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Y de Silverlight, cuando éste se usa como elemento aislado dentro de una página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Se trata de un sistema de trazado que genera mapas de bits (bitmaps)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Esto tiene implicaciones</a:t>
            </a:r>
            <a:endParaRPr/>
          </a:p>
          <a:p>
            <a:pPr marL="742859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Calidad</a:t>
            </a:r>
            <a:endParaRPr/>
          </a:p>
          <a:p>
            <a:pPr marL="742859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Escalado</a:t>
            </a:r>
            <a:endParaRPr/>
          </a:p>
          <a:p>
            <a:pPr marL="742859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Deformación.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576051" y="1302571"/>
            <a:ext cx="7991898" cy="384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elección de colores apropiados es una de las cosas que más influyen en el aspecto del sitio. 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 habitual es utilizar una gama de colores armónicos, con variaciones de tonos de un mismo color. Con ellos formaremos la paleta decolores de nuestro sitio.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 la misma paleta es importante, porque si no iremos utilizando variaciones del color, y al final tendremos un sitio con muchos colores distintos.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 de tablets y móvil : Según la luminosidad ambiental, mayor dificultad de discriminar gama de colores.</a:t>
            </a:r>
            <a:endParaRPr/>
          </a:p>
        </p:txBody>
      </p:sp>
      <p:sp>
        <p:nvSpPr>
          <p:cNvPr id="587" name="Shape 587"/>
          <p:cNvSpPr txBox="1">
            <a:spLocks noGrp="1"/>
          </p:cNvSpPr>
          <p:nvPr>
            <p:ph type="dt" idx="10"/>
          </p:nvPr>
        </p:nvSpPr>
        <p:spPr>
          <a:xfrm>
            <a:off x="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11/02/16</a:t>
            </a:r>
            <a:endParaRPr/>
          </a:p>
        </p:txBody>
      </p:sp>
      <p:sp>
        <p:nvSpPr>
          <p:cNvPr id="588" name="Shape 588"/>
          <p:cNvSpPr txBox="1">
            <a:spLocks noGrp="1"/>
          </p:cNvSpPr>
          <p:nvPr>
            <p:ph type="title" idx="4294967295"/>
          </p:nvPr>
        </p:nvSpPr>
        <p:spPr>
          <a:xfrm>
            <a:off x="682202" y="431825"/>
            <a:ext cx="6462713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</a:pPr>
            <a:r>
              <a:rPr lang="en-US"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Colores</a:t>
            </a:r>
            <a:br>
              <a:rPr lang="en-US"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199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Shape 5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" y="5920800"/>
            <a:ext cx="9141884" cy="936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&lt;canvas&gt;</a:t>
            </a:r>
            <a:endParaRPr/>
          </a:p>
        </p:txBody>
      </p:sp>
      <p:sp>
        <p:nvSpPr>
          <p:cNvPr id="1944" name="Shape 1944"/>
          <p:cNvSpPr/>
          <p:nvPr/>
        </p:nvSpPr>
        <p:spPr>
          <a:xfrm>
            <a:off x="548200" y="1314333"/>
            <a:ext cx="8286861" cy="3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No forma parte del DOM (Modelo de objetos del documento) o de ningún otro espacio de nombres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Tampoco es capaz de detectar interacciones con el usuario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Pulsaciones en una zona de su superficie, por ejemplo</a:t>
            </a:r>
            <a:endParaRPr/>
          </a:p>
          <a:p>
            <a:pPr marL="742858" marR="0" lvl="1" indent="-20574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El rendimiento es bueno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No tiene que almacenar definiciones de primitivas de dibujo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No tienen que descargarse los gráficos del servidor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Debe de evitarse cuando pueda hacerse lo mismo con HTML5+CSS3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Shape 194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8582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Dibujando sobre el &lt;canvas&gt;</a:t>
            </a:r>
            <a:endParaRPr/>
          </a:p>
        </p:txBody>
      </p:sp>
      <p:sp>
        <p:nvSpPr>
          <p:cNvPr id="1950" name="Shape 1950"/>
          <p:cNvSpPr/>
          <p:nvPr/>
        </p:nvSpPr>
        <p:spPr>
          <a:xfrm>
            <a:off x="816667" y="1145725"/>
            <a:ext cx="7809498" cy="515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 superficie de trabajo viene delimitada por los dos únicos atributos posibles del elemento (aparte de los genéricos): anchura (width) y altura (height). 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Si reasignamos cualquiera de ellos después de haber realizado cualquier operación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Borrará todo su contenido y reiniciará todas las propiedades del contexto de dibujo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Incluso si se reasigna al mismo valor que tienen en ese momento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De forma predeterminada no tiene ninguna representación visual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Referencia útil: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http://www.rgraph.net/reference/index.html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951" name="Shape 1951"/>
          <p:cNvSpPr/>
          <p:nvPr/>
        </p:nvSpPr>
        <p:spPr>
          <a:xfrm>
            <a:off x="2094612" y="2395796"/>
            <a:ext cx="5028036" cy="64618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canvas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id="Canvas1" width="300" height="200“/&gt;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8201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Dibujando sobre el &lt;canvas&gt;</a:t>
            </a:r>
            <a:endParaRPr/>
          </a:p>
        </p:txBody>
      </p:sp>
      <p:sp>
        <p:nvSpPr>
          <p:cNvPr id="1957" name="Shape 1957"/>
          <p:cNvSpPr/>
          <p:nvPr/>
        </p:nvSpPr>
        <p:spPr>
          <a:xfrm>
            <a:off x="431177" y="1035971"/>
            <a:ext cx="6692316" cy="5631008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canvas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id="Canvas1" width="300" height="200“ style="border:3px solid;" 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&lt;script&gt;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function basicDrawing() {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Gets the element and its context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canvas = document.getElementById('Canvas1');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context = canvas.getContext('2d');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To draw a line we start by moving to the start 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point, and then draw using lineTo() method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context.beginPath();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context.moveTo(20, 20);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context.lineTo(280, 150);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Draw the line 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context.stroke();</a:t>
            </a:r>
            <a:endParaRPr/>
          </a:p>
          <a:p>
            <a:pPr marL="914303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context.closePath();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basicDrawing();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/>
          </a:p>
        </p:txBody>
      </p:sp>
      <p:pic>
        <p:nvPicPr>
          <p:cNvPr id="1958" name="Shape 19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1950" y="4292896"/>
            <a:ext cx="3179979" cy="220827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Shape 1963"/>
          <p:cNvSpPr txBox="1">
            <a:spLocks noGrp="1"/>
          </p:cNvSpPr>
          <p:nvPr>
            <p:ph type="body" idx="1"/>
          </p:nvPr>
        </p:nvSpPr>
        <p:spPr>
          <a:xfrm>
            <a:off x="580601" y="413571"/>
            <a:ext cx="6402089" cy="52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Rellenos y otras composiciones</a:t>
            </a:r>
            <a:endParaRPr/>
          </a:p>
        </p:txBody>
      </p:sp>
      <p:sp>
        <p:nvSpPr>
          <p:cNvPr id="1964" name="Shape 1964"/>
          <p:cNvSpPr/>
          <p:nvPr/>
        </p:nvSpPr>
        <p:spPr>
          <a:xfrm>
            <a:off x="580602" y="1379262"/>
            <a:ext cx="7921030" cy="489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Podemos dibujar un triángulo mediante la adición de este par de líneas al código anterior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14097" marR="0" lvl="5" indent="-10155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14097" marR="0" lvl="5" indent="-10155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queremos rellenar la superficie definida, solo tendremos que llamar al método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complementado con fillStyle y strokeStyle 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Colores de relleno y borde respectivamente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queremos resaltar más el borde podemos utilizar también lineWidth para cambiar el grosor</a:t>
            </a:r>
            <a:endParaRPr/>
          </a:p>
        </p:txBody>
      </p:sp>
      <p:sp>
        <p:nvSpPr>
          <p:cNvPr id="1965" name="Shape 1965"/>
          <p:cNvSpPr/>
          <p:nvPr/>
        </p:nvSpPr>
        <p:spPr>
          <a:xfrm>
            <a:off x="2854892" y="2205148"/>
            <a:ext cx="3434217" cy="769263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context.lineTo(20, 150);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context.lineTo(20, 20);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9471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Dibujando sobre el &lt;canvas&gt;</a:t>
            </a:r>
            <a:endParaRPr/>
          </a:p>
        </p:txBody>
      </p:sp>
      <p:sp>
        <p:nvSpPr>
          <p:cNvPr id="1971" name="Shape 1971"/>
          <p:cNvSpPr/>
          <p:nvPr/>
        </p:nvSpPr>
        <p:spPr>
          <a:xfrm>
            <a:off x="396503" y="1212511"/>
            <a:ext cx="8286861" cy="221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estas 3 líneas de código nuevas para nuestro rectángulo,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764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…obtendríamos una salida como esta:</a:t>
            </a:r>
            <a:endParaRPr/>
          </a:p>
        </p:txBody>
      </p:sp>
      <p:pic>
        <p:nvPicPr>
          <p:cNvPr id="1972" name="Shape 19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403" y="4019038"/>
            <a:ext cx="3018090" cy="208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Shape 1973"/>
          <p:cNvSpPr/>
          <p:nvPr/>
        </p:nvSpPr>
        <p:spPr>
          <a:xfrm>
            <a:off x="2988191" y="1701208"/>
            <a:ext cx="3122015" cy="92311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context.fillStyle = "#ccc";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context.strokeStyle = "Navy";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context.lineWidth = 9;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hape 197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6042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Circunferencias</a:t>
            </a:r>
            <a:endParaRPr/>
          </a:p>
        </p:txBody>
      </p:sp>
      <p:sp>
        <p:nvSpPr>
          <p:cNvPr id="1979" name="Shape 1979"/>
          <p:cNvSpPr/>
          <p:nvPr/>
        </p:nvSpPr>
        <p:spPr>
          <a:xfrm>
            <a:off x="580602" y="1135424"/>
            <a:ext cx="7414974" cy="46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otros tipos de figuras, como circunferencias, círculos, etc., se utiliza context.arc, que tiene esta declaración formal:</a:t>
            </a:r>
            <a:endParaRPr/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context.arc(x, y, radius, startAngle, endAngle, counterClockwise)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Donde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son las coordenadas del centro</a:t>
            </a:r>
            <a:endParaRPr/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radius resulta evidente…</a:t>
            </a:r>
            <a:endParaRPr/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startAngle y endAngle son los ángulos inicial y final, pero expresados en radianes</a:t>
            </a:r>
            <a:endParaRPr/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counterClockwise es un valor booleano que indica si el relleno del círculo (del arco en realidad), debe realizarse en el sentido de las agujas de reloj o en el contrario.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972598" cy="54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Dibujando sobre el &lt;canvas&gt;</a:t>
            </a:r>
            <a:endParaRPr/>
          </a:p>
        </p:txBody>
      </p:sp>
      <p:sp>
        <p:nvSpPr>
          <p:cNvPr id="1985" name="Shape 1985"/>
          <p:cNvSpPr/>
          <p:nvPr/>
        </p:nvSpPr>
        <p:spPr>
          <a:xfrm>
            <a:off x="303990" y="1462712"/>
            <a:ext cx="7749109" cy="318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queremos trazar un círculo relleno con un borde dentro de nuestro rectángulo:</a:t>
            </a:r>
            <a:endParaRPr/>
          </a:p>
          <a:p>
            <a:pPr marL="342831" marR="0" lvl="0" indent="-19678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1986" name="Shape 19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7646" y="2699392"/>
            <a:ext cx="3434042" cy="2344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Shape 1987"/>
          <p:cNvSpPr/>
          <p:nvPr/>
        </p:nvSpPr>
        <p:spPr>
          <a:xfrm>
            <a:off x="405068" y="2581984"/>
            <a:ext cx="4570942" cy="286166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context.fillStyle = "Yellow";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context.arc(150, 100, 50, 0, Math.PI * 2, false);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context.fill();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context.arc(150, 100, 50, 0, Math.PI * 2, false);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context.strokeStyle = "Orange";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context.lineWidth = 9;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context.stroke();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Shape 1992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4932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Dibujando sobre el &lt;canvas&gt;</a:t>
            </a:r>
            <a:endParaRPr/>
          </a:p>
        </p:txBody>
      </p:sp>
      <p:sp>
        <p:nvSpPr>
          <p:cNvPr id="1993" name="Shape 1993"/>
          <p:cNvSpPr/>
          <p:nvPr/>
        </p:nvSpPr>
        <p:spPr>
          <a:xfrm>
            <a:off x="722762" y="1106440"/>
            <a:ext cx="7844491" cy="174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API también suministra un mecanismo de trazado de curvas suaves (Bézier)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Disponible en sus variedades cuadrática y curva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quadraticCurveTo(cp1x, cp1y, x, y)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bezierCurveTo (cp1x, cp1y, cp2x, cp2y, x, y)</a:t>
            </a:r>
            <a:endParaRPr/>
          </a:p>
        </p:txBody>
      </p:sp>
      <p:sp>
        <p:nvSpPr>
          <p:cNvPr id="1994" name="Shape 1994"/>
          <p:cNvSpPr/>
          <p:nvPr/>
        </p:nvSpPr>
        <p:spPr>
          <a:xfrm>
            <a:off x="722762" y="2848052"/>
            <a:ext cx="7495477" cy="10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a crear un nuevo dibujo que implemente estos dos tipos de curvas en el mismo canvas: </a:t>
            </a:r>
            <a:endParaRPr/>
          </a:p>
        </p:txBody>
      </p:sp>
      <p:sp>
        <p:nvSpPr>
          <p:cNvPr id="1995" name="Shape 1995"/>
          <p:cNvSpPr/>
          <p:nvPr/>
        </p:nvSpPr>
        <p:spPr>
          <a:xfrm>
            <a:off x="472629" y="3887714"/>
            <a:ext cx="4570942" cy="230779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context.strokeStyle = "Orange";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context.lineWidth = 9;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context.moveTo(0, 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context.quadraticCurveTo(100, 25, 50, 50);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context.moveTo(150, 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context.bezierCurveTo(0, 125, 200, 75, 150, 200);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context.stroke();</a:t>
            </a:r>
            <a:endParaRPr/>
          </a:p>
        </p:txBody>
      </p:sp>
      <p:pic>
        <p:nvPicPr>
          <p:cNvPr id="1996" name="Shape 1996"/>
          <p:cNvPicPr preferRelativeResize="0"/>
          <p:nvPr/>
        </p:nvPicPr>
        <p:blipFill rotWithShape="1">
          <a:blip r:embed="rId3">
            <a:alphaModFix/>
          </a:blip>
          <a:srcRect t="3196"/>
          <a:stretch/>
        </p:blipFill>
        <p:spPr>
          <a:xfrm>
            <a:off x="5431614" y="3904384"/>
            <a:ext cx="2883823" cy="229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9725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Dibujando sobre el &lt;canvas&gt;</a:t>
            </a:r>
            <a:endParaRPr/>
          </a:p>
        </p:txBody>
      </p:sp>
      <p:sp>
        <p:nvSpPr>
          <p:cNvPr id="2002" name="Shape 2002"/>
          <p:cNvSpPr/>
          <p:nvPr/>
        </p:nvSpPr>
        <p:spPr>
          <a:xfrm>
            <a:off x="403941" y="1217409"/>
            <a:ext cx="7868975" cy="255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Gradientes de color</a:t>
            </a:r>
            <a:endParaRPr/>
          </a:p>
          <a:p>
            <a:pPr marL="285750" marR="0" lvl="0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Gamas de color que van progresando desde un valor inicial a otro final y pueden tener una serie de puntos intermedios de cambio</a:t>
            </a:r>
            <a:endParaRPr/>
          </a:p>
          <a:p>
            <a:pPr marL="285750" marR="0" lvl="0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Podemos distinguir dos tipos: gradientes radiales (createLinearGradient ) y lineales (createRadialGradient):</a:t>
            </a:r>
            <a:endParaRPr/>
          </a:p>
          <a:p>
            <a:pPr marL="1142771" marR="0" lvl="2" indent="-15743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2003" name="Shape 2003"/>
          <p:cNvSpPr/>
          <p:nvPr/>
        </p:nvSpPr>
        <p:spPr>
          <a:xfrm>
            <a:off x="193022" y="3572983"/>
            <a:ext cx="5530840" cy="2584725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/* Definición del gradiente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gradient = context.createLinearGradient(0, 0, 300, 200);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/* Puntos de inicio y fin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gradient.addColorStop(0, "Yellow");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gradient.addColorStop(1, "Blue");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/* Asignación y proceso de relleno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context.fillStyle = gradient;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context.fillRect(0, 0, 300, 200);</a:t>
            </a:r>
            <a:endParaRPr/>
          </a:p>
        </p:txBody>
      </p:sp>
      <p:pic>
        <p:nvPicPr>
          <p:cNvPr id="2004" name="Shape 2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390" y="3602179"/>
            <a:ext cx="3018090" cy="208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Shape 2009"/>
          <p:cNvSpPr txBox="1">
            <a:spLocks noGrp="1"/>
          </p:cNvSpPr>
          <p:nvPr>
            <p:ph type="body" idx="1"/>
          </p:nvPr>
        </p:nvSpPr>
        <p:spPr>
          <a:xfrm>
            <a:off x="428202" y="311971"/>
            <a:ext cx="56296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Dibujando sobre el &lt;canvas&gt;</a:t>
            </a:r>
            <a:endParaRPr/>
          </a:p>
        </p:txBody>
      </p:sp>
      <p:pic>
        <p:nvPicPr>
          <p:cNvPr id="2010" name="Shape 2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243" y="3991668"/>
            <a:ext cx="3944083" cy="2748934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Shape 2011"/>
          <p:cNvSpPr/>
          <p:nvPr/>
        </p:nvSpPr>
        <p:spPr>
          <a:xfrm>
            <a:off x="1182126" y="853074"/>
            <a:ext cx="6692316" cy="3138594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gradient = context.createRadialGradient(100,50,25,100,100,100);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Define gradient points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gradient.addColorStop(0.2, 'Red');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gradient.addColorStop(.66, 'Blue');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gradient.addColorStop(1, 'Yellow');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Now define the fillStyle with the previous gradient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context.fillStyle = gradient;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context.arc(100, 100, 100, (Math.PI/180)*0, (Math.PI/180)*360, false);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context.fill();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277137" y="318387"/>
            <a:ext cx="7437557" cy="10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Fundamentos de la programación Java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479197" y="5479054"/>
            <a:ext cx="3200400" cy="369332"/>
          </a:xfrm>
          <a:prstGeom prst="rect">
            <a:avLst/>
          </a:prstGeom>
          <a:solidFill>
            <a:schemeClr val="accent6"/>
          </a:solidFill>
          <a:ln w="10775" cap="flat" cmpd="sng">
            <a:solidFill>
              <a:srgbClr val="03488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Habilidad de comportamiento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5347250" y="5479054"/>
            <a:ext cx="3200400" cy="369332"/>
          </a:xfrm>
          <a:prstGeom prst="rect">
            <a:avLst/>
          </a:prstGeom>
          <a:solidFill>
            <a:schemeClr val="accent6"/>
          </a:solidFill>
          <a:ln w="10775" cap="flat" cmpd="sng">
            <a:solidFill>
              <a:srgbClr val="03488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Mentalidad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479197" y="997852"/>
            <a:ext cx="8068453" cy="369332"/>
          </a:xfrm>
          <a:prstGeom prst="rect">
            <a:avLst/>
          </a:prstGeom>
          <a:solidFill>
            <a:schemeClr val="accent6"/>
          </a:solidFill>
          <a:ln w="10775" cap="flat" cmpd="sng">
            <a:solidFill>
              <a:srgbClr val="03488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479196" y="1367184"/>
            <a:ext cx="8068453" cy="1200328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</a:rPr>
              <a:t>Conocer lo que es la experiencia de usuario y las herramientas asociadas.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</a:rPr>
              <a:t>Revisar la importancia de un buen Front End.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</a:rPr>
              <a:t>Hacer uso eficiente de recursos de Frond End para construccion de aplicaciones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79195" y="2574618"/>
            <a:ext cx="8068453" cy="369332"/>
          </a:xfrm>
          <a:prstGeom prst="rect">
            <a:avLst/>
          </a:prstGeom>
          <a:solidFill>
            <a:schemeClr val="accent6"/>
          </a:solidFill>
          <a:ln w="10775" cap="flat" cmpd="sng">
            <a:solidFill>
              <a:srgbClr val="03488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479195" y="2929012"/>
            <a:ext cx="8068453" cy="230832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247" indent="-514247">
              <a:buClr>
                <a:schemeClr val="bg1"/>
              </a:buClr>
              <a:buFont typeface="+mj-lt"/>
              <a:buAutoNum type="arabicPeriod"/>
            </a:pPr>
            <a:r>
              <a:rPr lang="es-ES" sz="1800" dirty="0">
                <a:solidFill>
                  <a:schemeClr val="bg1"/>
                </a:solidFill>
              </a:rPr>
              <a:t>Fundamentos de la UX (1 hora)</a:t>
            </a:r>
          </a:p>
          <a:p>
            <a:pPr marL="514247" indent="-514247">
              <a:buClr>
                <a:schemeClr val="bg1"/>
              </a:buClr>
              <a:buFont typeface="+mj-lt"/>
              <a:buAutoNum type="arabicPeriod"/>
            </a:pPr>
            <a:r>
              <a:rPr lang="es-ES" sz="1800" dirty="0">
                <a:solidFill>
                  <a:schemeClr val="bg1"/>
                </a:solidFill>
              </a:rPr>
              <a:t>El diseño Web (1 hora)</a:t>
            </a:r>
          </a:p>
          <a:p>
            <a:pPr marL="514247" indent="-514247">
              <a:buClr>
                <a:schemeClr val="bg1"/>
              </a:buClr>
              <a:buFont typeface="+mj-lt"/>
              <a:buAutoNum type="arabicPeriod"/>
            </a:pPr>
            <a:r>
              <a:rPr lang="es-ES" sz="1800" dirty="0">
                <a:solidFill>
                  <a:schemeClr val="bg1"/>
                </a:solidFill>
              </a:rPr>
              <a:t>HTML5 (2 horas)</a:t>
            </a:r>
          </a:p>
          <a:p>
            <a:pPr marL="514247" indent="-514247">
              <a:buClr>
                <a:schemeClr val="bg1"/>
              </a:buClr>
              <a:buFont typeface="+mj-lt"/>
              <a:buAutoNum type="arabicPeriod"/>
            </a:pPr>
            <a:r>
              <a:rPr lang="es-ES" sz="1800" dirty="0">
                <a:solidFill>
                  <a:schemeClr val="bg1"/>
                </a:solidFill>
              </a:rPr>
              <a:t>CSS3 (2 horas)</a:t>
            </a:r>
          </a:p>
          <a:p>
            <a:pPr marL="514247" indent="-514247">
              <a:buClr>
                <a:schemeClr val="bg1"/>
              </a:buClr>
              <a:buFont typeface="+mj-lt"/>
              <a:buAutoNum type="arabicPeriod"/>
            </a:pPr>
            <a:r>
              <a:rPr lang="es-ES" sz="1800" dirty="0" err="1">
                <a:solidFill>
                  <a:schemeClr val="bg1"/>
                </a:solidFill>
              </a:rPr>
              <a:t>Bootstrap</a:t>
            </a:r>
            <a:r>
              <a:rPr lang="es-ES" sz="1800" dirty="0">
                <a:solidFill>
                  <a:schemeClr val="bg1"/>
                </a:solidFill>
              </a:rPr>
              <a:t> (2 horas)</a:t>
            </a:r>
          </a:p>
          <a:p>
            <a:pPr marL="514247" indent="-514247">
              <a:buClr>
                <a:schemeClr val="bg1"/>
              </a:buClr>
              <a:buFont typeface="+mj-lt"/>
              <a:buAutoNum type="arabicPeriod"/>
            </a:pPr>
            <a:r>
              <a:rPr lang="es-ES" sz="1800" dirty="0" err="1">
                <a:solidFill>
                  <a:schemeClr val="bg1"/>
                </a:solidFill>
              </a:rPr>
              <a:t>Javascript</a:t>
            </a:r>
            <a:r>
              <a:rPr lang="es-ES" sz="1800" dirty="0">
                <a:solidFill>
                  <a:schemeClr val="bg1"/>
                </a:solidFill>
              </a:rPr>
              <a:t> (2 horas)</a:t>
            </a:r>
          </a:p>
          <a:p>
            <a:pPr marL="514247" indent="-514247">
              <a:buClr>
                <a:schemeClr val="bg1"/>
              </a:buClr>
              <a:buFont typeface="+mj-lt"/>
              <a:buAutoNum type="arabicPeriod"/>
            </a:pPr>
            <a:r>
              <a:rPr lang="es-ES" sz="1800" dirty="0">
                <a:solidFill>
                  <a:schemeClr val="bg1"/>
                </a:solidFill>
              </a:rPr>
              <a:t>Multimedia (1 hora)</a:t>
            </a:r>
          </a:p>
          <a:p>
            <a:pPr marL="514247" indent="-514247">
              <a:buClr>
                <a:schemeClr val="bg1"/>
              </a:buClr>
              <a:buFont typeface="+mj-lt"/>
              <a:buAutoNum type="arabicPeriod"/>
            </a:pPr>
            <a:r>
              <a:rPr lang="es-ES" sz="1800" dirty="0" err="1">
                <a:solidFill>
                  <a:schemeClr val="bg1"/>
                </a:solidFill>
              </a:rPr>
              <a:t>JSWebAPIs</a:t>
            </a:r>
            <a:r>
              <a:rPr lang="es-ES" sz="1800" dirty="0">
                <a:solidFill>
                  <a:schemeClr val="bg1"/>
                </a:solidFill>
              </a:rPr>
              <a:t> (1 hora)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9197" y="5851090"/>
            <a:ext cx="3200400" cy="369332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Orientación al detalle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5347250" y="5851090"/>
            <a:ext cx="3200400" cy="369332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Orientación a futuro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4001" y="1272528"/>
            <a:ext cx="7775998" cy="28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 de fuente. La propiedad font-family de CSS nos permitirá asignar una o varias fuentes al texto. 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Debemos de escoger una fuente que se lea fácilmente, y que sea común, para que el usuario la tenga instalada.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Tamaño de la fuente. Un tamaño muy pequeño dificultará la lectura. Tampoco utilizaremos una fuente excesivamente grande para textos densos.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tipología da carácter y originalidad, que en ocasiones priman por encima de la facilidad de lectura.</a:t>
            </a:r>
            <a:endParaRPr/>
          </a:p>
        </p:txBody>
      </p:sp>
      <p:sp>
        <p:nvSpPr>
          <p:cNvPr id="596" name="Shape 596"/>
          <p:cNvSpPr txBox="1">
            <a:spLocks noGrp="1"/>
          </p:cNvSpPr>
          <p:nvPr>
            <p:ph type="title" idx="4294967295"/>
          </p:nvPr>
        </p:nvSpPr>
        <p:spPr>
          <a:xfrm>
            <a:off x="684001" y="439740"/>
            <a:ext cx="6462713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</a:pPr>
            <a:r>
              <a:rPr lang="en-US"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texto</a:t>
            </a:r>
            <a:br>
              <a:rPr lang="en-US"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199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 descr="Resultat d'imatges de fonts legibles"/>
          <p:cNvSpPr/>
          <p:nvPr/>
        </p:nvSpPr>
        <p:spPr>
          <a:xfrm>
            <a:off x="4419636" y="3276636"/>
            <a:ext cx="304729" cy="304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0441" y="4398315"/>
            <a:ext cx="3342501" cy="121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 descr="Resultat d'imatges de fonts legibl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68" y="4724844"/>
            <a:ext cx="3504389" cy="11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5977" y="5060149"/>
            <a:ext cx="2847316" cy="111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Shape 2017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Shape 2018"/>
          <p:cNvSpPr txBox="1"/>
          <p:nvPr/>
        </p:nvSpPr>
        <p:spPr>
          <a:xfrm>
            <a:off x="412482" y="1148342"/>
            <a:ext cx="8204445" cy="3617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Añadir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multimedia 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página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34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cuadro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Kandinsky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sencillo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usando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canvas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Revisa el ejemplo: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https://www.ibiblio.org/wm/paint/auth/kandinsky/kandinsky.comp-8.jpg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Shape 2019"/>
          <p:cNvSpPr txBox="1"/>
          <p:nvPr/>
        </p:nvSpPr>
        <p:spPr>
          <a:xfrm>
            <a:off x="412482" y="4905334"/>
            <a:ext cx="8204445" cy="1523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el uso de recursos de multimedia?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Shape 2025"/>
          <p:cNvSpPr txBox="1">
            <a:spLocks noGrp="1"/>
          </p:cNvSpPr>
          <p:nvPr>
            <p:ph type="title" idx="4294967295"/>
          </p:nvPr>
        </p:nvSpPr>
        <p:spPr>
          <a:xfrm>
            <a:off x="431800" y="413571"/>
            <a:ext cx="7515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Pongámoslo en práctica</a:t>
            </a:r>
            <a:endParaRPr/>
          </a:p>
        </p:txBody>
      </p:sp>
      <p:sp>
        <p:nvSpPr>
          <p:cNvPr id="2026" name="Shape 2026"/>
          <p:cNvSpPr txBox="1">
            <a:spLocks noGrp="1"/>
          </p:cNvSpPr>
          <p:nvPr>
            <p:ph type="sldNum" idx="12"/>
          </p:nvPr>
        </p:nvSpPr>
        <p:spPr>
          <a:xfrm>
            <a:off x="0" y="6715125"/>
            <a:ext cx="4318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7" name="Shape 20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199" y="1302327"/>
            <a:ext cx="6238200" cy="4316841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Shape 202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Shape 203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2900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Trabajando con texto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2034" name="Shape 2034"/>
          <p:cNvSpPr/>
          <p:nvPr/>
        </p:nvSpPr>
        <p:spPr>
          <a:xfrm>
            <a:off x="588654" y="1176709"/>
            <a:ext cx="8019424" cy="534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 normal es que combinemos estas características con texto e imágenes, esto es, incorporando elementos ya construidos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Letras o contenido en formato .jpg o .png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Definimos un tipo de letra, un texto a dibujar, y una posición en el canvas, y ahí se comienza la escritura</a:t>
            </a:r>
            <a:endParaRPr/>
          </a:p>
          <a:p>
            <a:pPr marL="742858" marR="0" lvl="1" indent="-20574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 nos suministra los elementos necesarios :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font, para indicar el tipo de letra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textAlign, para la alineación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textBaseline, para establecer en qué punto empezamos a dibujar respecto al punto de origen 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fillText, para generar la salida del texto en pantalla</a:t>
            </a:r>
            <a:endParaRPr/>
          </a:p>
          <a:p>
            <a:pPr marL="742858" marR="0" lvl="1" indent="-20574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declaración formal es la siguiente: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fillText([text],[x],[y],[maxWidth]);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Shape 203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4805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Trabajando con texto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2040" name="Shape 2040"/>
          <p:cNvSpPr/>
          <p:nvPr/>
        </p:nvSpPr>
        <p:spPr>
          <a:xfrm>
            <a:off x="896045" y="1308093"/>
            <a:ext cx="7347513" cy="357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queremos dibujar el normativo “Hello World” en nuestro canvas, con un tipo de letra Segoe UI de 18 píxels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99967" marR="0" lvl="2" indent="-2146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Podemos conseguir efectos curiosos mediante la función strokeText, que solamente dibuja el borde de la letra  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para el relleno la función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fillText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Shape 2041"/>
          <p:cNvSpPr/>
          <p:nvPr/>
        </p:nvSpPr>
        <p:spPr>
          <a:xfrm>
            <a:off x="2286529" y="2367475"/>
            <a:ext cx="4570942" cy="701569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context.font = 'bold 28px Segoe UI';</a:t>
            </a:r>
            <a:endParaRPr sz="18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context.fillText('Hello World', 50, 50);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4899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Trabajando con texto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2047" name="Shape 2047"/>
          <p:cNvSpPr/>
          <p:nvPr/>
        </p:nvSpPr>
        <p:spPr>
          <a:xfrm>
            <a:off x="813596" y="1054183"/>
            <a:ext cx="7429965" cy="30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queremos dibujar la palabra “Hello”, con un borde azul y un relleno en rojo, siendo el tamaño de letra de 68 píxeles:</a:t>
            </a:r>
            <a:endParaRPr/>
          </a:p>
          <a:p>
            <a:pPr marL="342831" marR="0" lvl="0" indent="-19678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2048" name="Shape 2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242" y="4220905"/>
            <a:ext cx="4109971" cy="2437666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Shape 2049"/>
          <p:cNvSpPr/>
          <p:nvPr/>
        </p:nvSpPr>
        <p:spPr>
          <a:xfrm>
            <a:off x="2894118" y="1834433"/>
            <a:ext cx="3434217" cy="230779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context.font = 'bold 68px Segoe UI';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context.lineWidth = 5;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context.strokeStyle = "Navy";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context.strokeText('Hello', 50, 70);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context.fillStyle = 'Red';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context.fillText('Hello', 50, 70);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0106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Trabajando con texto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2055" name="Shape 2055"/>
          <p:cNvSpPr/>
          <p:nvPr/>
        </p:nvSpPr>
        <p:spPr>
          <a:xfrm>
            <a:off x="612477" y="1408999"/>
            <a:ext cx="7940633" cy="338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crear un  sombreado, operamos como siempre.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Definimos un color para la sombra (shadowColor)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desplazamiento u offset (shadowOffset, la cantidad de sombra)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un nivel de nitidez (shadowBlur), estos dos últimos medidos en píxeles. </a:t>
            </a:r>
            <a:endParaRPr/>
          </a:p>
        </p:txBody>
      </p:sp>
      <p:pic>
        <p:nvPicPr>
          <p:cNvPr id="2056" name="Shape 2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7801" y="3803068"/>
            <a:ext cx="2649138" cy="1592747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Shape 2057"/>
          <p:cNvSpPr/>
          <p:nvPr/>
        </p:nvSpPr>
        <p:spPr>
          <a:xfrm>
            <a:off x="610887" y="3860948"/>
            <a:ext cx="5530840" cy="147698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Shadow definition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context.shadowColor = "rgba(100,100,100,.4)";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context.shadowOffsetX = context.shadowOffsetY = 12;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context.shadowBlur = 5; 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Shape 2062"/>
          <p:cNvSpPr txBox="1">
            <a:spLocks noGrp="1"/>
          </p:cNvSpPr>
          <p:nvPr>
            <p:ph type="body" idx="1"/>
          </p:nvPr>
        </p:nvSpPr>
        <p:spPr>
          <a:xfrm>
            <a:off x="580601" y="413571"/>
            <a:ext cx="7177943" cy="52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 imágenes en un &lt;canvas&gt;</a:t>
            </a:r>
            <a:endParaRPr/>
          </a:p>
        </p:txBody>
      </p:sp>
      <p:sp>
        <p:nvSpPr>
          <p:cNvPr id="2063" name="Shape 2063"/>
          <p:cNvSpPr/>
          <p:nvPr/>
        </p:nvSpPr>
        <p:spPr>
          <a:xfrm>
            <a:off x="580602" y="1175782"/>
            <a:ext cx="7983472" cy="469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procedimiento es, hasta cierto punto, similar al del trabajo con texto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primer paso es obtener una referencia al gráfico</a:t>
            </a:r>
            <a:endParaRPr/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 ser un elemento &lt;img&gt;</a:t>
            </a:r>
            <a:endParaRPr/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 crearse dinámicamente mediante una llamada al método “constructor” del objeto Image de este API</a:t>
            </a:r>
            <a:endParaRPr/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Hecho esto, tendremos que asignarle una imagen real, en su propiedad src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99967" marR="0" lvl="2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tendrá que apuntar a una URL válida (local o remota)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Finalmente, llamar al método DrawImage del objeto context, indicándole cuál es la imagen y el resto de parámetros a utilizar</a:t>
            </a:r>
            <a:endParaRPr/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Posición donde se comienza a dibujar la imagen</a:t>
            </a:r>
            <a:endParaRPr/>
          </a:p>
          <a:p>
            <a:pPr marL="742858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Tamaño deseado (anchura y altura). </a:t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7094816" cy="486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 imágenes en un &lt;canvas&gt;</a:t>
            </a:r>
            <a:endParaRPr/>
          </a:p>
        </p:txBody>
      </p:sp>
      <p:pic>
        <p:nvPicPr>
          <p:cNvPr id="2069" name="Shape 20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8376" y="3184925"/>
            <a:ext cx="4103506" cy="2951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Shape 2070"/>
          <p:cNvSpPr/>
          <p:nvPr/>
        </p:nvSpPr>
        <p:spPr>
          <a:xfrm>
            <a:off x="2154658" y="1286529"/>
            <a:ext cx="4570942" cy="175392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myImage = new Image();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Esto se programaría realmente en el evento load de la // imagen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myImage.src = 'images/houses.png';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context.drawImage(myImage, 20, 20, 48, 48);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Shape 2075"/>
          <p:cNvSpPr txBox="1">
            <a:spLocks noGrp="1"/>
          </p:cNvSpPr>
          <p:nvPr>
            <p:ph type="body" idx="1"/>
          </p:nvPr>
        </p:nvSpPr>
        <p:spPr>
          <a:xfrm>
            <a:off x="580602" y="413572"/>
            <a:ext cx="6993280" cy="47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Utilizando imágenes en un &lt;canvas&gt;</a:t>
            </a:r>
            <a:endParaRPr/>
          </a:p>
        </p:txBody>
      </p:sp>
      <p:sp>
        <p:nvSpPr>
          <p:cNvPr id="2076" name="Shape 2076"/>
          <p:cNvSpPr/>
          <p:nvPr/>
        </p:nvSpPr>
        <p:spPr>
          <a:xfrm>
            <a:off x="830266" y="1131075"/>
            <a:ext cx="7446816" cy="297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Otra posibilidad interesante es la de utilizar una imagen existente para realizar copias o variantes de la misma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Indicamos una zona rectangular que nos servirá de punto de partida, y otra que será la de destino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ambos casos, debemos indicar punto de origen, anchura y altura, por lo que podremos tener copias a diferentes resoluciones. </a:t>
            </a:r>
            <a:endParaRPr/>
          </a:p>
        </p:txBody>
      </p:sp>
      <p:pic>
        <p:nvPicPr>
          <p:cNvPr id="2077" name="Shape 20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1775" y="4183255"/>
            <a:ext cx="3103797" cy="21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Shape 2078"/>
          <p:cNvSpPr/>
          <p:nvPr/>
        </p:nvSpPr>
        <p:spPr>
          <a:xfrm>
            <a:off x="1489958" y="3537074"/>
            <a:ext cx="6083924" cy="64618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context.drawImage(myImage, 0, 0, 48, 48, 100, 40, 120, 120);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Shape 2085"/>
          <p:cNvSpPr txBox="1"/>
          <p:nvPr/>
        </p:nvSpPr>
        <p:spPr>
          <a:xfrm>
            <a:off x="412482" y="1148342"/>
            <a:ext cx="8204445" cy="3617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Añadir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multimedia 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página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AutoNum type="arabicPeriod"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que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utilices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diversos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multimedia.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AutoNum type="arabicPeriod"/>
            </a:pPr>
            <a:r>
              <a:rPr lang="en-US" sz="2400" dirty="0" err="1" smtClean="0">
                <a:solidFill>
                  <a:schemeClr val="dk1"/>
                </a:solidFill>
              </a:rPr>
              <a:t>Añade</a:t>
            </a:r>
            <a:r>
              <a:rPr lang="en-US" sz="2400" dirty="0" smtClean="0">
                <a:solidFill>
                  <a:schemeClr val="dk1"/>
                </a:solidFill>
              </a:rPr>
              <a:t> video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AutoNum type="arabicPeriod"/>
            </a:pP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Añade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audio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AutoNum type="arabicPeriod"/>
            </a:pPr>
            <a:r>
              <a:rPr lang="en-US" sz="2400" dirty="0" err="1" smtClean="0">
                <a:solidFill>
                  <a:schemeClr val="dk1"/>
                </a:solidFill>
              </a:rPr>
              <a:t>Añade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cualquier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otro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recurso</a:t>
            </a:r>
            <a:r>
              <a:rPr lang="en-US" sz="2400" dirty="0" smtClean="0">
                <a:solidFill>
                  <a:schemeClr val="dk1"/>
                </a:solidFill>
              </a:rPr>
              <a:t> que </a:t>
            </a:r>
            <a:r>
              <a:rPr lang="en-US" sz="2400" dirty="0" err="1" smtClean="0">
                <a:solidFill>
                  <a:schemeClr val="dk1"/>
                </a:solidFill>
              </a:rPr>
              <a:t>te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llame</a:t>
            </a:r>
            <a:r>
              <a:rPr lang="en-US" sz="2400" dirty="0" smtClean="0">
                <a:solidFill>
                  <a:schemeClr val="dk1"/>
                </a:solidFill>
              </a:rPr>
              <a:t> la </a:t>
            </a:r>
            <a:r>
              <a:rPr lang="en-US" sz="2400" dirty="0" err="1" smtClean="0">
                <a:solidFill>
                  <a:schemeClr val="dk1"/>
                </a:solidFill>
              </a:rPr>
              <a:t>atención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Shape 2086"/>
          <p:cNvSpPr txBox="1"/>
          <p:nvPr/>
        </p:nvSpPr>
        <p:spPr>
          <a:xfrm>
            <a:off x="412482" y="4905334"/>
            <a:ext cx="8204445" cy="1523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reflexión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34950">
              <a:buClr>
                <a:schemeClr val="dk1"/>
              </a:buClr>
              <a:buSzPts val="12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</a:rPr>
              <a:t>¿Qué conexión encuentras entre el tema de multimedia y la orientación al detalle y la orientación al futuro?</a:t>
            </a:r>
            <a:endParaRPr lang="es-MX" sz="2400"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06002" y="1454971"/>
            <a:ext cx="7737898" cy="445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del texto. Para que el texto sea legible, debe de haber un buen contraste entre el color del texto y el color de fondo. 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▫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 que más cómodo resulta de leer es un texto oscuro sobre un fondo claro. 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▫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Tampoco se lee bien el texto sobre una imagen con varios colores.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Espacios. Un texto muy comprimido no invita a leerlo. Hay que dejarlo espaciado Esto lo podemos regular con la propiedad line-height.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Alineación. Es importante alinear correctamente el texto, lo que podemos hacer con la propieada text-align </a:t>
            </a:r>
            <a:endParaRPr/>
          </a:p>
        </p:txBody>
      </p:sp>
      <p:sp>
        <p:nvSpPr>
          <p:cNvPr id="607" name="Shape 607"/>
          <p:cNvSpPr txBox="1">
            <a:spLocks noGrp="1"/>
          </p:cNvSpPr>
          <p:nvPr>
            <p:ph type="title" idx="4294967295"/>
          </p:nvPr>
        </p:nvSpPr>
        <p:spPr>
          <a:xfrm>
            <a:off x="606002" y="515938"/>
            <a:ext cx="6462713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</a:pPr>
            <a:r>
              <a:rPr lang="en-US"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texto</a:t>
            </a:r>
            <a:br>
              <a:rPr lang="en-US" sz="31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199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Shape 2093"/>
          <p:cNvSpPr txBox="1">
            <a:spLocks noGrp="1"/>
          </p:cNvSpPr>
          <p:nvPr>
            <p:ph type="title"/>
          </p:nvPr>
        </p:nvSpPr>
        <p:spPr>
          <a:xfrm>
            <a:off x="2328786" y="2701282"/>
            <a:ext cx="6478193" cy="104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rPr>
              <a:t>JAVASCRIPT Web APIs</a:t>
            </a:r>
            <a:br>
              <a:rPr lang="en-US" sz="3200" b="1" i="0" u="none" strike="noStrike" cap="none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rPr>
            </a:b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(1 hora)</a:t>
            </a:r>
            <a:endParaRPr/>
          </a:p>
        </p:txBody>
      </p:sp>
      <p:sp>
        <p:nvSpPr>
          <p:cNvPr id="2094" name="Shape 2094"/>
          <p:cNvSpPr/>
          <p:nvPr/>
        </p:nvSpPr>
        <p:spPr>
          <a:xfrm>
            <a:off x="237744" y="2359169"/>
            <a:ext cx="1810511" cy="1792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8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Shape 2099"/>
          <p:cNvSpPr txBox="1">
            <a:spLocks noGrp="1"/>
          </p:cNvSpPr>
          <p:nvPr>
            <p:ph type="body" idx="1"/>
          </p:nvPr>
        </p:nvSpPr>
        <p:spPr>
          <a:xfrm>
            <a:off x="733002" y="3278821"/>
            <a:ext cx="7966498" cy="56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interfaz de programación de aplicaciones (API: Application Programming Interface) es una colección de instrucciones y estándares de programación para acceder a una aplicación de software.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una API, es posible diseñar productos basados en el servicio que proporciona la API.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 expone todo un set de tecnologías que se pueden usar en la generación de la capa de presentación de una aplicación web.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Usaremos Javascript para acceder a las API.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00" name="Shape 2100"/>
          <p:cNvSpPr txBox="1">
            <a:spLocks noGrp="1"/>
          </p:cNvSpPr>
          <p:nvPr>
            <p:ph type="title" idx="4294967295"/>
          </p:nvPr>
        </p:nvSpPr>
        <p:spPr>
          <a:xfrm>
            <a:off x="482600" y="2921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 HTML5</a:t>
            </a:r>
            <a:endParaRPr/>
          </a:p>
        </p:txBody>
      </p:sp>
      <p:pic>
        <p:nvPicPr>
          <p:cNvPr id="2101" name="Shape 2101" descr="Image result for html5 apis"/>
          <p:cNvPicPr preferRelativeResize="0"/>
          <p:nvPr/>
        </p:nvPicPr>
        <p:blipFill rotWithShape="1">
          <a:blip r:embed="rId3">
            <a:alphaModFix/>
          </a:blip>
          <a:srcRect t="12579" b="14471"/>
          <a:stretch/>
        </p:blipFill>
        <p:spPr>
          <a:xfrm>
            <a:off x="2086303" y="938436"/>
            <a:ext cx="4793594" cy="208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 txBox="1">
            <a:spLocks noGrp="1"/>
          </p:cNvSpPr>
          <p:nvPr>
            <p:ph type="body" idx="1"/>
          </p:nvPr>
        </p:nvSpPr>
        <p:spPr>
          <a:xfrm>
            <a:off x="987002" y="2191571"/>
            <a:ext cx="7394998" cy="497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estado actual de dichas APIs se pueden consultar en el sitio W3C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https://www.w3.org/standards/techs/js#w3c_all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el sitio MDN tenemos una referencia práctica de las mismas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https://developer.mozilla.org/en-US/docs/Web/API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07" name="Shape 2107"/>
          <p:cNvSpPr txBox="1">
            <a:spLocks noGrp="1"/>
          </p:cNvSpPr>
          <p:nvPr>
            <p:ph type="title" idx="4294967295"/>
          </p:nvPr>
        </p:nvSpPr>
        <p:spPr>
          <a:xfrm>
            <a:off x="698500" y="3810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Shape 2112"/>
          <p:cNvSpPr txBox="1">
            <a:spLocks noGrp="1"/>
          </p:cNvSpPr>
          <p:nvPr>
            <p:ph type="body" idx="1"/>
          </p:nvPr>
        </p:nvSpPr>
        <p:spPr>
          <a:xfrm>
            <a:off x="639551" y="1073971"/>
            <a:ext cx="7839498" cy="512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API de dibujo en 2D utilizada con el nuevo elemento de lienzos para representar gráficos y otras imágenes visuales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mecanismo API de memoria caché que soporta aplicaciones web offline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API para reproducir video y audio utilizado con los nuevos elementos de video y audio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API de historial que hace que el historial de navegación sea accesible y permite que las páginas se agreguen a este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API de arrastrar y soltar para ser utilizada con el atributo draggable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API de edición para ser utilizada con el atributo contenteditable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Almacenamiento del lado del cliente con APIs de JavaScript para pares de valor clave y también bases de datos SQL intercaladas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13" name="Shape 2113"/>
          <p:cNvSpPr txBox="1">
            <a:spLocks noGrp="1"/>
          </p:cNvSpPr>
          <p:nvPr>
            <p:ph type="title" idx="4294967295"/>
          </p:nvPr>
        </p:nvSpPr>
        <p:spPr>
          <a:xfrm>
            <a:off x="558800" y="3302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Ejemplos de APIs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 txBox="1"/>
          <p:nvPr/>
        </p:nvSpPr>
        <p:spPr>
          <a:xfrm>
            <a:off x="468493" y="413571"/>
            <a:ext cx="8279004" cy="6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Arrastrar y Soltar</a:t>
            </a:r>
            <a:endParaRPr sz="3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Shape 2119"/>
          <p:cNvSpPr/>
          <p:nvPr/>
        </p:nvSpPr>
        <p:spPr>
          <a:xfrm>
            <a:off x="648471" y="1053185"/>
            <a:ext cx="7919047" cy="655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 mecanismo basado en eventos, el API de JavaScript y atributos (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draggable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para permitir que prácticamente cualquier tipo de elemento de una página se pueda arrastrar.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proceso es muy similar al de cualquier mecanismo de comunicación; 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Emisor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el usuario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el elemento sobre el que se suelta el objeto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el contexto de ejecución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información transmitida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objeto inicial que el usuario quiere arrastrar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0" name="Shape 2120" descr="Image result for drag and drop html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6187" y="4330247"/>
            <a:ext cx="4563613" cy="193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Shape 212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Shape 2126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27" name="Shape 2127"/>
          <p:cNvSpPr txBox="1">
            <a:spLocks noGrp="1"/>
          </p:cNvSpPr>
          <p:nvPr>
            <p:ph type="title" idx="4294967295"/>
          </p:nvPr>
        </p:nvSpPr>
        <p:spPr>
          <a:xfrm>
            <a:off x="482600" y="28497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Elementos arrastables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Shape 2128"/>
          <p:cNvSpPr/>
          <p:nvPr/>
        </p:nvSpPr>
        <p:spPr>
          <a:xfrm>
            <a:off x="1398730" y="1300970"/>
            <a:ext cx="6473541" cy="230779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id="columns"&gt;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&lt;div class="column" </a:t>
            </a: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draggable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="true"&gt;&lt;header&gt;A&lt;/header&gt;&lt;/div&gt;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&lt;div class="column" </a:t>
            </a: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draggable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="true"&gt;&lt;header&gt;B&lt;/header&gt;&lt;/div&gt;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&lt;div class="column" </a:t>
            </a: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draggable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="true"&gt;&lt;header&gt;C&lt;/header&gt;&lt;/div&gt;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9" name="Shape 2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8608" y="3662957"/>
            <a:ext cx="4713784" cy="192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Shape 2130" descr="Related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2087" y="5300775"/>
            <a:ext cx="450005" cy="45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Shape 2135"/>
          <p:cNvSpPr txBox="1"/>
          <p:nvPr/>
        </p:nvSpPr>
        <p:spPr>
          <a:xfrm>
            <a:off x="396502" y="413571"/>
            <a:ext cx="8279004" cy="6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Mecanismos de escucha</a:t>
            </a:r>
            <a:endParaRPr/>
          </a:p>
        </p:txBody>
      </p:sp>
      <p:sp>
        <p:nvSpPr>
          <p:cNvPr id="2136" name="Shape 2136"/>
          <p:cNvSpPr/>
          <p:nvPr/>
        </p:nvSpPr>
        <p:spPr>
          <a:xfrm>
            <a:off x="580602" y="1053185"/>
            <a:ext cx="8063030" cy="532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mecanismo de escucha se implementa mediante eventos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elemento arrastrado lanza los eventos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dragstart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dragend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dragstart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Este evento es disparado en el momento en el que el arrastre comienza. Los datos asociados con el elemento origen son definidos en este momento en el sistema.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objeto </a:t>
            </a:r>
            <a:r>
              <a:rPr lang="en-US" sz="16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dataTransfer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contiene la información sobre el objeto arrastrado. 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establece en el evento dragstart y se lee/procesa en el evento drop.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e.dataTransfer.setData(format, data)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evento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similar al evento mousemove, excepto que será disparado durante una operación de arrastre por el elemento origen.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dragend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dispara cuando la operación de arrastrar y soltar termina  (con éxito o no)</a:t>
            </a:r>
            <a:endParaRPr/>
          </a:p>
        </p:txBody>
      </p:sp>
      <p:sp>
        <p:nvSpPr>
          <p:cNvPr id="2137" name="Shape 213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Shape 2142"/>
          <p:cNvSpPr txBox="1"/>
          <p:nvPr/>
        </p:nvSpPr>
        <p:spPr>
          <a:xfrm>
            <a:off x="468494" y="413571"/>
            <a:ext cx="8279004" cy="6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Eventos disparados en receptor</a:t>
            </a:r>
            <a:endParaRPr/>
          </a:p>
        </p:txBody>
      </p:sp>
      <p:sp>
        <p:nvSpPr>
          <p:cNvPr id="2143" name="Shape 2143"/>
          <p:cNvSpPr/>
          <p:nvPr/>
        </p:nvSpPr>
        <p:spPr>
          <a:xfrm>
            <a:off x="396503" y="1277826"/>
            <a:ext cx="8214097" cy="518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dragenter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Cuando el puntero del ratón entra dentro del área ocupada por los posibles elementos destino durante una operación de arrastrar y soltar, este evento es disparado.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dragover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Este evento es similar al evento mousemove, excepto que es disparado durante una operación de arrastre por posibles elementos destino.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Cuando el elemento origen es soltado durante una operación de arrastrar y soltar, este evento es disparado por el elemento destino.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dragleave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Este evento es disparado cuando el ratón sale del área ocupada por un elemento durante una operación de arrastrar y soltar. (se usa junto con dragenter para mostrar una ayuda visual al usuario que permita identificar el elemento destino.</a:t>
            </a:r>
            <a:endParaRPr/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/>
          <p:nvPr/>
        </p:nvSpPr>
        <p:spPr>
          <a:xfrm>
            <a:off x="324657" y="238115"/>
            <a:ext cx="8279004" cy="6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Asignación de eventos</a:t>
            </a:r>
            <a:endParaRPr/>
          </a:p>
        </p:txBody>
      </p:sp>
      <p:sp>
        <p:nvSpPr>
          <p:cNvPr id="2150" name="Shape 2150"/>
          <p:cNvSpPr/>
          <p:nvPr/>
        </p:nvSpPr>
        <p:spPr>
          <a:xfrm>
            <a:off x="396648" y="731245"/>
            <a:ext cx="8135021" cy="169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Mediante la asignación de los eventos citados conseguimos un buen nivel de control de la operación, pudiendo tratar el elemento soltado según su tipo</a:t>
            </a: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. </a:t>
            </a:r>
            <a:endParaRPr/>
          </a:p>
        </p:txBody>
      </p:sp>
      <p:sp>
        <p:nvSpPr>
          <p:cNvPr id="2151" name="Shape 2151"/>
          <p:cNvSpPr/>
          <p:nvPr/>
        </p:nvSpPr>
        <p:spPr>
          <a:xfrm>
            <a:off x="324804" y="1718339"/>
            <a:ext cx="5102025" cy="4524315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iniciarDD()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origen1 = document.getElementById('grafico');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origen1.addEventListener('dragstart', </a:t>
            </a:r>
            <a:r>
              <a:rPr lang="en-US" sz="1600">
                <a:solidFill>
                  <a:srgbClr val="709B0D"/>
                </a:solidFill>
                <a:latin typeface="Arial"/>
                <a:ea typeface="Arial"/>
                <a:cs typeface="Arial"/>
                <a:sym typeface="Arial"/>
              </a:rPr>
              <a:t>arrastrado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false);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destino = document.getElementById(</a:t>
            </a:r>
            <a:r>
              <a:rPr lang="en-US" sz="1600">
                <a:solidFill>
                  <a:srgbClr val="709B0D"/>
                </a:solidFill>
                <a:latin typeface="Arial"/>
                <a:ea typeface="Arial"/>
                <a:cs typeface="Arial"/>
                <a:sym typeface="Arial"/>
              </a:rPr>
              <a:t>'cajasoltar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destino.addEventListener('dragenter', function (e)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e.preventDefault();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 false);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destino.addEventListener('dragover', function (e)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e.preventDefault();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 false);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destino.addEventListener('drop', </a:t>
            </a:r>
            <a:r>
              <a:rPr lang="en-US" sz="1600">
                <a:solidFill>
                  <a:srgbClr val="709B0D"/>
                </a:solidFill>
                <a:latin typeface="Arial"/>
                <a:ea typeface="Arial"/>
                <a:cs typeface="Arial"/>
                <a:sym typeface="Arial"/>
              </a:rPr>
              <a:t>soltadoGrafico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false);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Shape 2152"/>
          <p:cNvSpPr/>
          <p:nvPr/>
        </p:nvSpPr>
        <p:spPr>
          <a:xfrm>
            <a:off x="5498821" y="2073939"/>
            <a:ext cx="3455436" cy="3784776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</a:t>
            </a:r>
            <a:r>
              <a:rPr lang="en-US" sz="1600">
                <a:solidFill>
                  <a:srgbClr val="709B0D"/>
                </a:solidFill>
                <a:latin typeface="Arial"/>
                <a:ea typeface="Arial"/>
                <a:cs typeface="Arial"/>
                <a:sym typeface="Arial"/>
              </a:rPr>
              <a:t>arrastrado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codigo = '&lt;img src="' + origen1.getAttribute('src') + '"&gt;';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e.dataTransfer.setData('Text', codigo);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</a:t>
            </a:r>
            <a:r>
              <a:rPr lang="en-US" sz="1600">
                <a:solidFill>
                  <a:srgbClr val="709B0D"/>
                </a:solidFill>
                <a:latin typeface="Arial"/>
                <a:ea typeface="Arial"/>
                <a:cs typeface="Arial"/>
                <a:sym typeface="Arial"/>
              </a:rPr>
              <a:t>soltadoGrafico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e.preventDefault();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destino.innerHTML = e.dataTransfer.getData('Text');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window.addEventListener('load', iniciarDD, false);</a:t>
            </a:r>
            <a:endParaRPr/>
          </a:p>
        </p:txBody>
      </p:sp>
      <p:sp>
        <p:nvSpPr>
          <p:cNvPr id="2153" name="Shape 215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Shape 2158" descr="Related image"/>
          <p:cNvPicPr preferRelativeResize="0"/>
          <p:nvPr/>
        </p:nvPicPr>
        <p:blipFill rotWithShape="1">
          <a:blip r:embed="rId3">
            <a:alphaModFix/>
          </a:blip>
          <a:srcRect t="18709" b="17030"/>
          <a:stretch/>
        </p:blipFill>
        <p:spPr>
          <a:xfrm>
            <a:off x="5939836" y="1741642"/>
            <a:ext cx="3148031" cy="2022897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Shape 215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2232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Geo-Localización</a:t>
            </a:r>
            <a:endParaRPr/>
          </a:p>
        </p:txBody>
      </p:sp>
      <p:sp>
        <p:nvSpPr>
          <p:cNvPr id="2160" name="Shape 2160"/>
          <p:cNvSpPr/>
          <p:nvPr/>
        </p:nvSpPr>
        <p:spPr>
          <a:xfrm>
            <a:off x="430965" y="1269260"/>
            <a:ext cx="7452637" cy="403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31" marR="0" lvl="0" indent="-3428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Consiste en la capacidad de un sitio o aplicación web para determinar la procedencia geográfica del visitante (o la ubicación del usuario)</a:t>
            </a:r>
            <a:endParaRPr/>
          </a:p>
          <a:p>
            <a:pPr marL="799940" marR="0" lvl="1" indent="-34283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Responder adecuadamente</a:t>
            </a:r>
            <a:endParaRPr/>
          </a:p>
          <a:p>
            <a:pPr marL="799940" marR="0" lvl="1" indent="-34283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Auditoría de uso</a:t>
            </a:r>
            <a:endParaRPr/>
          </a:p>
          <a:p>
            <a:pPr marL="799940" marR="0" lvl="1" indent="-34283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Estadísticas</a:t>
            </a:r>
            <a:endParaRPr/>
          </a:p>
          <a:p>
            <a:pPr marL="799940" marR="0" lvl="1" indent="-34283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Control de accesos</a:t>
            </a:r>
            <a:endParaRPr/>
          </a:p>
          <a:p>
            <a:pPr marL="799940" marR="0" lvl="1" indent="-34283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Personalización de la interfaz</a:t>
            </a:r>
            <a:endParaRPr/>
          </a:p>
          <a:p>
            <a:pPr marL="799940" marR="0" lvl="1" indent="-34283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Oferta de servicios asociados a una ubicación</a:t>
            </a:r>
            <a:endParaRPr/>
          </a:p>
          <a:p>
            <a:pPr marL="342831" marR="0" lvl="0" indent="-34283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Se basa en un servicio “on-line” al que se consulta para obtener los datos de ubicación del solicitante</a:t>
            </a:r>
            <a:endParaRPr/>
          </a:p>
          <a:p>
            <a:pPr marL="342831" marR="0" lvl="0" indent="-34283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Los datos son devueltos en términos de latitud y longitud geográficas, junto a un conjunto adicional de metadatos</a:t>
            </a:r>
            <a:endParaRPr/>
          </a:p>
          <a:p>
            <a:pPr marL="342831" marR="0" lvl="0" indent="-34283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Latitud y longitud pueden ser expresadas en forma decimal (Lat. 42,123122) o en formato de sexagesimal (Lat. 42º 23’ 14”)</a:t>
            </a:r>
            <a:endParaRPr/>
          </a:p>
          <a:p>
            <a:pPr marL="342831" marR="0" lvl="0" indent="-34283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El API de geo-localización nos devuelve la información en formato decimal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550653" y="1648893"/>
            <a:ext cx="7839498" cy="3536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estructura de un conjunto de páginas web es muy importante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buena estructura permitirá al lector visualizar todos los contenidos de una manera fácil y clara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conjunto de páginas Web con una mala estructura producirá en el lector una sensación de estar perdido, no encontrará rápidamente lo que busca y terminará por abandonar nuestro sitio.</a:t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/>
            </a:r>
            <a:br>
              <a:rPr lang="en-US" sz="2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</a:br>
            <a:endParaRPr sz="2000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615" name="Shape 615"/>
          <p:cNvSpPr txBox="1"/>
          <p:nvPr/>
        </p:nvSpPr>
        <p:spPr>
          <a:xfrm>
            <a:off x="1152523" y="4292897"/>
            <a:ext cx="6838954" cy="120005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Atención al dispositivo: Teorias de diseño para móvil</a:t>
            </a:r>
            <a:endParaRPr sz="1800" i="1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	- Diseño Mobile First</a:t>
            </a:r>
            <a:endParaRPr sz="1800" i="1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	- Diseño fluido </a:t>
            </a:r>
            <a:endParaRPr/>
          </a:p>
        </p:txBody>
      </p:sp>
      <p:sp>
        <p:nvSpPr>
          <p:cNvPr id="616" name="Shape 616"/>
          <p:cNvSpPr txBox="1"/>
          <p:nvPr/>
        </p:nvSpPr>
        <p:spPr>
          <a:xfrm>
            <a:off x="294656" y="756767"/>
            <a:ext cx="8351492" cy="4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Estructura de un sitio web y navegabilidad</a:t>
            </a:r>
            <a:endParaRPr sz="3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 txBox="1">
            <a:spLocks noGrp="1"/>
          </p:cNvSpPr>
          <p:nvPr>
            <p:ph type="body" idx="1"/>
          </p:nvPr>
        </p:nvSpPr>
        <p:spPr>
          <a:xfrm>
            <a:off x="424115" y="324671"/>
            <a:ext cx="7666939" cy="63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¿De dónde proviene la información?</a:t>
            </a:r>
            <a:endParaRPr/>
          </a:p>
        </p:txBody>
      </p:sp>
      <p:sp>
        <p:nvSpPr>
          <p:cNvPr id="2166" name="Shape 2166"/>
          <p:cNvSpPr/>
          <p:nvPr/>
        </p:nvSpPr>
        <p:spPr>
          <a:xfrm>
            <a:off x="424116" y="1342013"/>
            <a:ext cx="8097584" cy="417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API utilizado simplemente expone un conjunto de mecanismos de acceso a la información, pero no garantiza la fiabilidad más allá de un cierto punto</a:t>
            </a:r>
            <a:endParaRPr/>
          </a:p>
          <a:p>
            <a:pPr marL="342900" marR="0" lvl="0" indent="-16764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puede utilizar cualquier de los métodos siguientes para acceder a esa información</a:t>
            </a:r>
            <a:endParaRPr/>
          </a:p>
          <a:p>
            <a:pPr marL="799940" marR="0" lvl="2" indent="-34283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Dirección IP</a:t>
            </a:r>
            <a:endParaRPr/>
          </a:p>
          <a:p>
            <a:pPr marL="799940" marR="0" lvl="2" indent="-34283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Triangulación de coordenadas</a:t>
            </a:r>
            <a:endParaRPr/>
          </a:p>
          <a:p>
            <a:pPr marL="1199968" marR="0" lvl="4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de posicionamiento global (GPS)</a:t>
            </a:r>
            <a:endParaRPr/>
          </a:p>
          <a:p>
            <a:pPr marL="1199968" marR="0" lvl="4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Wi-Fi con direcciones MAC desde RFID, Wi-Fi y Bluetooth</a:t>
            </a:r>
            <a:endParaRPr/>
          </a:p>
          <a:p>
            <a:pPr marL="1199968" marR="0" lvl="4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Identificadores telefónicos tipo GSM o CDMA</a:t>
            </a:r>
            <a:endParaRPr/>
          </a:p>
          <a:p>
            <a:pPr marL="799940" marR="0" lvl="2" indent="-34283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Definida por el usuario</a:t>
            </a:r>
            <a:endParaRPr/>
          </a:p>
          <a:p>
            <a:pPr marL="342900" marR="0" lvl="1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0" i="0" u="sng" strike="noStrike" cap="none">
              <a:solidFill>
                <a:schemeClr val="hlink"/>
              </a:solidFill>
              <a:latin typeface="Monda"/>
              <a:ea typeface="Monda"/>
              <a:cs typeface="Monda"/>
              <a:sym typeface="Monda"/>
              <a:hlinkClick r:id="rId3"/>
            </a:endParaRPr>
          </a:p>
          <a:p>
            <a:pPr marL="342831" marR="0" lvl="1" indent="-22599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Shape 217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7F7F7F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Privacidad</a:t>
            </a:r>
            <a:endParaRPr/>
          </a:p>
        </p:txBody>
      </p:sp>
      <p:sp>
        <p:nvSpPr>
          <p:cNvPr id="2172" name="Shape 2172"/>
          <p:cNvSpPr/>
          <p:nvPr/>
        </p:nvSpPr>
        <p:spPr>
          <a:xfrm>
            <a:off x="469786" y="1124038"/>
            <a:ext cx="8077428" cy="381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Privacidad</a:t>
            </a:r>
            <a:endParaRPr/>
          </a:p>
          <a:p>
            <a:pPr marL="799940" marR="0" lvl="2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estándar recomienda que estas opciones solo estén disponibles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cuando el usuario permita dicho acceso</a:t>
            </a:r>
            <a:endParaRPr/>
          </a:p>
          <a:p>
            <a:pPr marL="799940" marR="0" lvl="2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Todos los navegadores disponen de un mecanismo de protección que está activado de forma predeterminada</a:t>
            </a:r>
            <a:endParaRPr/>
          </a:p>
          <a:p>
            <a:pPr marL="799940" marR="0" lvl="2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Cuando accedemos a una página que solicita este tipo de información, el mecanismo se activa</a:t>
            </a:r>
            <a:endParaRPr/>
          </a:p>
          <a:p>
            <a:pPr marL="799940" marR="0" lvl="2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navegadores pedirán permiso para realizar la operación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940" marR="0" lvl="2" indent="-2113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Soporte nativo</a:t>
            </a:r>
            <a:endParaRPr/>
          </a:p>
          <a:p>
            <a:pPr marL="799940" marR="0" lvl="2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Naturalmente, el caso ideal es aquel en que no necesitamos soporte de librerías adicionales porque lo obtenemos directamente del propio navegador</a:t>
            </a:r>
            <a:endParaRPr/>
          </a:p>
          <a:p>
            <a:pPr marL="799940" marR="0" lvl="2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datos geográficos en este caso se obtienen directamente del DOM, accediendo al objeto navigator.geolocation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7947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Obteniendo los datos</a:t>
            </a:r>
            <a:endParaRPr/>
          </a:p>
        </p:txBody>
      </p:sp>
      <p:sp>
        <p:nvSpPr>
          <p:cNvPr id="2178" name="Shape 2178"/>
          <p:cNvSpPr/>
          <p:nvPr/>
        </p:nvSpPr>
        <p:spPr>
          <a:xfrm>
            <a:off x="439697" y="889100"/>
            <a:ext cx="8235809" cy="143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31" marR="0" lvl="0" indent="-3428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navigator.geolocation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controlamos el soporte, a la vez que programamos las peticiones y respuestas</a:t>
            </a:r>
            <a:endParaRPr/>
          </a:p>
          <a:p>
            <a:pPr marL="342831" marR="0" lvl="1" indent="-34283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https://developer.mozilla.org/en-US/docs/Web/API/Navigator/geolocation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Shape 2179"/>
          <p:cNvSpPr/>
          <p:nvPr/>
        </p:nvSpPr>
        <p:spPr>
          <a:xfrm>
            <a:off x="698500" y="1905566"/>
            <a:ext cx="7670799" cy="2031325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obtenerLocalizacion()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if(navigator.geolocation)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document.getElementById("nivelSoporte").innerHTML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"La Geo-Localizacion HTML5 está soportada en este navegador.";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navigator.geolocation.getCurrentPosition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709B0D"/>
                </a:solidFill>
                <a:latin typeface="Arial"/>
                <a:ea typeface="Arial"/>
                <a:cs typeface="Arial"/>
                <a:sym typeface="Arial"/>
              </a:rPr>
              <a:t>updateLocation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2180" name="Shape 2180"/>
          <p:cNvSpPr/>
          <p:nvPr/>
        </p:nvSpPr>
        <p:spPr>
          <a:xfrm>
            <a:off x="2272130" y="4033091"/>
            <a:ext cx="4570942" cy="2584725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</a:t>
            </a:r>
            <a:r>
              <a:rPr lang="en-US" sz="1800">
                <a:solidFill>
                  <a:srgbClr val="709B0D"/>
                </a:solidFill>
                <a:latin typeface="Arial"/>
                <a:ea typeface="Arial"/>
                <a:cs typeface="Arial"/>
                <a:sym typeface="Arial"/>
              </a:rPr>
              <a:t>updateLocation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console.log('position:',position)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var lat = position.coords.latitude;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var lon = position.coords.longitude;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var pre = position.coords.accuracy;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5534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position</a:t>
            </a:r>
            <a:endParaRPr/>
          </a:p>
        </p:txBody>
      </p:sp>
      <p:sp>
        <p:nvSpPr>
          <p:cNvPr id="2186" name="Shape 2186"/>
          <p:cNvSpPr/>
          <p:nvPr/>
        </p:nvSpPr>
        <p:spPr>
          <a:xfrm>
            <a:off x="756459" y="1269260"/>
            <a:ext cx="8063030" cy="477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objeto clave que nos devuelve la información pertinente es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concreto este objeto contiene las siguientes propiedades</a:t>
            </a: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: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latitude  		(Latitud)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longitude		(Longitud)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		(Precisión)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altitude		(Altitud)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altitudeAccuracy	(Precisión de la altitud)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		(Dirección del movimiento, respecto al norte geográfico)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		(Velocidad del movimiento, en metros por segundo) </a:t>
            </a:r>
            <a:endParaRPr/>
          </a:p>
          <a:p>
            <a:pPr marL="342831" marR="0" lvl="0" indent="-19678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Mapas</a:t>
            </a:r>
            <a:endParaRPr/>
          </a:p>
        </p:txBody>
      </p:sp>
      <p:sp>
        <p:nvSpPr>
          <p:cNvPr id="2192" name="Shape 2192"/>
          <p:cNvSpPr/>
          <p:nvPr/>
        </p:nvSpPr>
        <p:spPr>
          <a:xfrm>
            <a:off x="580602" y="1036323"/>
            <a:ext cx="8235809" cy="22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Podemos usar los datos devuelvos y apoyarnos en APIs de mapas (Bing, Google, OpenMaps ..) 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Bing Maps, ofrece servicios muy precisos de geo-localización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Basta con entrar en el sitio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http://bing.com/maps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nos ubica automáticamente en el punto del mapa más cerca de donde nos encontramos físicamente</a:t>
            </a:r>
            <a:endParaRPr/>
          </a:p>
        </p:txBody>
      </p:sp>
      <p:sp>
        <p:nvSpPr>
          <p:cNvPr id="2193" name="Shape 2193"/>
          <p:cNvSpPr/>
          <p:nvPr/>
        </p:nvSpPr>
        <p:spPr>
          <a:xfrm>
            <a:off x="1933086" y="3137695"/>
            <a:ext cx="5530840" cy="3138594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(navigator.geolocation) {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navigator.geolocation.getCurrentPosition(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function (position)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//TODO: Centrar el mapa según las coordenadas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function (error) {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//TODO Manejar errores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 } else {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//TODO Solución para resolución IP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Shape 2200"/>
          <p:cNvSpPr txBox="1"/>
          <p:nvPr/>
        </p:nvSpPr>
        <p:spPr>
          <a:xfrm>
            <a:off x="412482" y="1148342"/>
            <a:ext cx="8204445" cy="3617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Añadir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APIs 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páginas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AutoNum type="arabicPeriod"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que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hagas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algunas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AutoNum type="arabicPeriod"/>
            </a:pPr>
            <a:r>
              <a:rPr lang="en-US" sz="2400" dirty="0" err="1" smtClean="0">
                <a:solidFill>
                  <a:schemeClr val="dk1"/>
                </a:solidFill>
              </a:rPr>
              <a:t>Elige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los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recursos</a:t>
            </a:r>
            <a:r>
              <a:rPr lang="en-US" sz="2400" dirty="0" smtClean="0">
                <a:solidFill>
                  <a:schemeClr val="dk1"/>
                </a:solidFill>
              </a:rPr>
              <a:t> que </a:t>
            </a:r>
            <a:r>
              <a:rPr lang="en-US" sz="2400" dirty="0" err="1" smtClean="0">
                <a:solidFill>
                  <a:schemeClr val="dk1"/>
                </a:solidFill>
              </a:rPr>
              <a:t>más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te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llamen</a:t>
            </a:r>
            <a:r>
              <a:rPr lang="en-US" sz="2400" dirty="0" smtClean="0">
                <a:solidFill>
                  <a:schemeClr val="dk1"/>
                </a:solidFill>
              </a:rPr>
              <a:t> la </a:t>
            </a:r>
            <a:r>
              <a:rPr lang="en-US" sz="2400" dirty="0" err="1" smtClean="0">
                <a:solidFill>
                  <a:schemeClr val="dk1"/>
                </a:solidFill>
              </a:rPr>
              <a:t>atención</a:t>
            </a:r>
            <a:endParaRPr lang="en-US" sz="2400" dirty="0" smtClean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AutoNum type="arabicPeriod"/>
            </a:pP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Intégralos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página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AutoNum type="arabicPeriod"/>
            </a:pPr>
            <a:r>
              <a:rPr lang="en-US" sz="2400" dirty="0" err="1" smtClean="0">
                <a:solidFill>
                  <a:schemeClr val="dk1"/>
                </a:solidFill>
              </a:rPr>
              <a:t>Justifica</a:t>
            </a:r>
            <a:r>
              <a:rPr lang="en-US" sz="2400" dirty="0" smtClean="0">
                <a:solidFill>
                  <a:schemeClr val="dk1"/>
                </a:solidFill>
              </a:rPr>
              <a:t> el </a:t>
            </a:r>
            <a:r>
              <a:rPr lang="en-US" sz="2400" dirty="0" err="1" smtClean="0">
                <a:solidFill>
                  <a:schemeClr val="dk1"/>
                </a:solidFill>
              </a:rPr>
              <a:t>porqué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elegiste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dichos</a:t>
            </a:r>
            <a:r>
              <a:rPr lang="en-US" sz="2400" dirty="0" smtClean="0">
                <a:solidFill>
                  <a:schemeClr val="dk1"/>
                </a:solidFill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</a:rPr>
              <a:t>recursos</a:t>
            </a:r>
            <a:r>
              <a:rPr lang="en-US" sz="2400" dirty="0" smtClean="0">
                <a:solidFill>
                  <a:schemeClr val="dk1"/>
                </a:solidFill>
              </a:rPr>
              <a:t>.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Shape 2201"/>
          <p:cNvSpPr txBox="1"/>
          <p:nvPr/>
        </p:nvSpPr>
        <p:spPr>
          <a:xfrm>
            <a:off x="412482" y="4905334"/>
            <a:ext cx="8204445" cy="1523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le explicarías a alguien que no estuvo en esta sesión este tema?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Shape 220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 idx="4294967295"/>
          </p:nvPr>
        </p:nvSpPr>
        <p:spPr>
          <a:xfrm>
            <a:off x="537773" y="413571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Reflexión</a:t>
            </a:r>
            <a:endParaRPr/>
          </a:p>
        </p:txBody>
      </p:sp>
      <p:sp>
        <p:nvSpPr>
          <p:cNvPr id="2210" name="Shape 2210"/>
          <p:cNvSpPr txBox="1"/>
          <p:nvPr/>
        </p:nvSpPr>
        <p:spPr>
          <a:xfrm>
            <a:off x="537773" y="1176051"/>
            <a:ext cx="8068453" cy="49882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habilidades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nuevas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adquiriste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relevante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complicado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vez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conoces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Java, ¿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gustaría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trabajar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Front-end?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prefieres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?, ¿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Hacer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propios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plantillas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podrías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resumir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alguien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no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estuvo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sesión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recién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revisaste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</a:t>
            </a:r>
            <a:r>
              <a:rPr lang="es-E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es importante tener orientación a detalle en este tema</a:t>
            </a:r>
            <a:r>
              <a:rPr lang="en-US" sz="2400" dirty="0" smtClean="0">
                <a:solidFill>
                  <a:schemeClr val="dk1"/>
                </a:solidFill>
              </a:rPr>
              <a:t>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</a:rPr>
              <a:t>¿Qu</a:t>
            </a:r>
            <a:r>
              <a:rPr lang="es-ES" sz="2400" dirty="0" smtClean="0">
                <a:solidFill>
                  <a:schemeClr val="dk1"/>
                </a:solidFill>
              </a:rPr>
              <a:t>é relación encuentras entre este tema y la mentalidad de orientación a futuro?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Shape 221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18" name="Shape 2218"/>
          <p:cNvSpPr txBox="1">
            <a:spLocks noGrp="1"/>
          </p:cNvSpPr>
          <p:nvPr>
            <p:ph type="title" idx="4294967295"/>
          </p:nvPr>
        </p:nvSpPr>
        <p:spPr>
          <a:xfrm>
            <a:off x="580602" y="335063"/>
            <a:ext cx="7737475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Cierre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Shape 2219"/>
          <p:cNvSpPr txBox="1"/>
          <p:nvPr/>
        </p:nvSpPr>
        <p:spPr>
          <a:xfrm>
            <a:off x="537773" y="1176051"/>
            <a:ext cx="8068453" cy="23083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Elige un concepto que hayas aprendido en este tema y explícalo con tus propias palabras.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E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 replicarías </a:t>
            </a: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realizaste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un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planteamiento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distinto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</a:t>
            </a:r>
            <a:r>
              <a:rPr lang="es-E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ómo</a:t>
            </a:r>
            <a:r>
              <a:rPr lang="es-E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 </a:t>
            </a: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explicar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alguien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no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esté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curso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manera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vistos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body" idx="1"/>
          </p:nvPr>
        </p:nvSpPr>
        <p:spPr>
          <a:xfrm>
            <a:off x="607803" y="1378771"/>
            <a:ext cx="7928398" cy="292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habla de compatibilidad entre navegadores cuando la página web se ve casi igual en los más usados: Firefox, Opera, Chrome, Internet Explorer y Safari. </a:t>
            </a:r>
            <a:endParaRPr/>
          </a:p>
          <a:p>
            <a:pPr marL="285750" marR="0" lvl="0" indent="-1104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Aunque los navegadores cada vez cumplen más y mejor los estándares que marca la W3C, entre ellos hay diferencias: 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104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▫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reglas que no son soportadas, diferentes interpretaciones de una especificación, ... lo cual se traduce en que las páginas web no siempre se ven igual entre ellos e incluso entre versiones del mismo navegador (Internet Explorer 6, Internet Explorer 7, ...).</a:t>
            </a: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396256" y="473366"/>
            <a:ext cx="8351492" cy="4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Compatibilidad entre navegadores</a:t>
            </a:r>
            <a:endParaRPr sz="3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07803" y="1503462"/>
            <a:ext cx="7928398" cy="292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1250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lograr la compatibilidad entre navegadores, se desarrolla cumpliendo estándares, de forma que cualquier navegador actual o futuro, mostrará bien la página web, aplicando también "trucos" (hacks) específicos para arreglar lo que se ve mal en cada navegador. 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396256" y="473366"/>
            <a:ext cx="8351492" cy="43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Compatibilidad entre navegadores</a:t>
            </a:r>
            <a:endParaRPr sz="3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537773" y="1176051"/>
            <a:ext cx="8068453" cy="39052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Revisar la compatibilidad entre navegadores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minutos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Pedir al grupo que busque un sitio en Internet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Pedirles que abra el mismo sitio en diferentes navegadores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Hacer comentarios de la compatibilidad de los sitios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537772" y="5292098"/>
            <a:ext cx="8068453" cy="7078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puedo revisar la compatibilidad entre navegadores?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44" name="Shape 644"/>
          <p:cNvSpPr txBox="1">
            <a:spLocks noGrp="1"/>
          </p:cNvSpPr>
          <p:nvPr>
            <p:ph type="title" idx="4294967295"/>
          </p:nvPr>
        </p:nvSpPr>
        <p:spPr>
          <a:xfrm>
            <a:off x="580602" y="413571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Sitios web vs Aplicaciones web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Shape 645" descr="diferencia entre aplicación web y sitio we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125" y="1197268"/>
            <a:ext cx="7275334" cy="5220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745702" y="1607371"/>
            <a:ext cx="7610898" cy="427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objetivo principal de una aplicación es que el usuario realice una tarea.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También pueden entenderse como un programa que se utiliza desde el navegador.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crearlos, se usan los lenguajes CSS, HTML, JavaScript y se puede utilizar software gratuito de fuente abierta, como Drupal, Symfony, Django o Meteor.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Algunos ejemplos son los servicios de bancos, Google Docs y los sitios de ventas de retail.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51" name="Shape 651"/>
          <p:cNvSpPr txBox="1">
            <a:spLocks noGrp="1"/>
          </p:cNvSpPr>
          <p:nvPr>
            <p:ph type="title" idx="4294967295"/>
          </p:nvPr>
        </p:nvSpPr>
        <p:spPr>
          <a:xfrm>
            <a:off x="550651" y="7493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Aplicaciones web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576051" y="1327971"/>
            <a:ext cx="7788698" cy="392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objetivo principal de un sitio web es entregar información. Por lo tanto, consumir contenidos es la tarea más importante hacen los usuarios en este tipo de plataformas.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idea puede sonar confusa, ya que todos los sitios incluyen algún llamado a la acción adicional, como por ejemplo realizar un contacto o suscribirse a un newsletter. La diferencia está en que estas interacciones representan una parte pequeña y usualmente se pueden lograr solo después de guiar al usuario a través del contenido.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sitios web tienen además varias páginas interconectadas y requieren un gestor de contenidos.</a:t>
            </a:r>
            <a:endParaRPr/>
          </a:p>
        </p:txBody>
      </p:sp>
      <p:sp>
        <p:nvSpPr>
          <p:cNvPr id="657" name="Shape 657"/>
          <p:cNvSpPr txBox="1">
            <a:spLocks noGrp="1"/>
          </p:cNvSpPr>
          <p:nvPr>
            <p:ph type="title" idx="4294967295"/>
          </p:nvPr>
        </p:nvSpPr>
        <p:spPr>
          <a:xfrm>
            <a:off x="469900" y="5334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Sitios web</a:t>
            </a: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230837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63" name="Shape 663"/>
          <p:cNvSpPr txBox="1">
            <a:spLocks noGrp="1"/>
          </p:cNvSpPr>
          <p:nvPr>
            <p:ph type="title"/>
          </p:nvPr>
        </p:nvSpPr>
        <p:spPr>
          <a:xfrm>
            <a:off x="580602" y="2632363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se diseña un sitio Web?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537772" y="274319"/>
            <a:ext cx="7737547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Apertura</a:t>
            </a:r>
            <a:endParaRPr/>
          </a:p>
        </p:txBody>
      </p:sp>
      <p:sp>
        <p:nvSpPr>
          <p:cNvPr id="448" name="Shape 448"/>
          <p:cNvSpPr txBox="1"/>
          <p:nvPr/>
        </p:nvSpPr>
        <p:spPr>
          <a:xfrm>
            <a:off x="537773" y="1176051"/>
            <a:ext cx="8068453" cy="16312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es la experiencia de usuario?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¿Por qué es importante esta experiencia?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diferencias hay entre experiencia e interfaz de usuario?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¿Por qué falla el diseño de los productos?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¿Cuál debería ser la secuencia de generación del diseño?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/>
        </p:nvSpPr>
        <p:spPr>
          <a:xfrm>
            <a:off x="523711" y="1117158"/>
            <a:ext cx="8240560" cy="156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Monda"/>
                <a:ea typeface="Monda"/>
                <a:cs typeface="Monda"/>
                <a:sym typeface="Monda"/>
              </a:rPr>
              <a:t>Un prototipo es un modelo (representación, demostración o simulación) fácilmente ampliable y modificable de un sistema planificado, probablemente incluyendo su interfaz y su funcionalidad de entradas y salidas.</a:t>
            </a:r>
            <a:endParaRPr sz="24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669" name="Shape 669" descr="Image result for prototipo softw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0268" y="3284722"/>
            <a:ext cx="4399532" cy="3425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71" name="Shape 671"/>
          <p:cNvSpPr txBox="1"/>
          <p:nvPr/>
        </p:nvSpPr>
        <p:spPr>
          <a:xfrm>
            <a:off x="400492" y="335110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¡Haciendo un prototipo!</a:t>
            </a:r>
            <a:endParaRPr sz="3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537843" y="1544681"/>
            <a:ext cx="31404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Tiene las características básicas del producto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Sirven para comunicar la idea general y testear el concepto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Permiten descubrir problemas de operación de alto nivel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Ponen el foco en el uso vs. el diseño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Permiten hacer cambios rápidamente</a:t>
            </a:r>
            <a:endParaRPr/>
          </a:p>
        </p:txBody>
      </p:sp>
      <p:sp>
        <p:nvSpPr>
          <p:cNvPr id="677" name="Shape 677"/>
          <p:cNvSpPr txBox="1">
            <a:spLocks noGrp="1"/>
          </p:cNvSpPr>
          <p:nvPr>
            <p:ph type="title" idx="4294967295"/>
          </p:nvPr>
        </p:nvSpPr>
        <p:spPr>
          <a:xfrm>
            <a:off x="537843" y="4445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Prototipos en papel</a:t>
            </a:r>
            <a:endParaRPr/>
          </a:p>
        </p:txBody>
      </p:sp>
      <p:pic>
        <p:nvPicPr>
          <p:cNvPr id="678" name="Shape 678" descr="sketching a webs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8936" y="1782445"/>
            <a:ext cx="4328543" cy="31858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694902" y="1625600"/>
            <a:ext cx="7877598" cy="443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Antes de comenzar...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...para mostrar el concepto a la directiva.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Comenzando...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...para reunir los requerimientos iniciales de usuario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Después de empezar...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...para validar la evolución de los requerimientos de usuario.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En las etapas intermedias...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...para validar las especificaciones del sistema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Entre las etapas intermedias y finales...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...para preparar a los usuarios o crear una demostración de marketing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En las etapas finales...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...para explorar soluciones a problemas de diseño o usabilidad específicos.</a:t>
            </a:r>
            <a:endParaRPr/>
          </a:p>
        </p:txBody>
      </p:sp>
      <p:sp>
        <p:nvSpPr>
          <p:cNvPr id="684" name="Shape 684"/>
          <p:cNvSpPr txBox="1">
            <a:spLocks noGrp="1"/>
          </p:cNvSpPr>
          <p:nvPr>
            <p:ph type="title" idx="4294967295"/>
          </p:nvPr>
        </p:nvSpPr>
        <p:spPr>
          <a:xfrm>
            <a:off x="571500" y="6096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¿Cuándo se prototipa?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745702" y="1320800"/>
            <a:ext cx="7636298" cy="511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Baja Fidelidad vs. Alta Fidelidad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Baja Fidelidad: conjunto de dibujos (por ejemplo, una presentación de escenarios) que constituye una maqueta estática, de una interfaz de usuario para un sistema.</a:t>
            </a:r>
            <a:endParaRPr/>
          </a:p>
          <a:p>
            <a:pPr marL="192024" marR="0" lvl="1" indent="-15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Fidelidad: conjunto de pantallas que proporcionan un modelo dinámico, computarizado y operativo de un sistema.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2024" marR="0" lvl="1" indent="-65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Shape 691"/>
          <p:cNvSpPr txBox="1">
            <a:spLocks noGrp="1"/>
          </p:cNvSpPr>
          <p:nvPr>
            <p:ph type="title" idx="4294967295"/>
          </p:nvPr>
        </p:nvSpPr>
        <p:spPr>
          <a:xfrm>
            <a:off x="563351" y="3048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de prototipo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Prototipo de baja fidelidad</a:t>
            </a:r>
            <a:endParaRPr/>
          </a:p>
        </p:txBody>
      </p:sp>
      <p:sp>
        <p:nvSpPr>
          <p:cNvPr id="697" name="Shape 697"/>
          <p:cNvSpPr txBox="1">
            <a:spLocks noGrp="1"/>
          </p:cNvSpPr>
          <p:nvPr>
            <p:ph type="title" idx="4294967295"/>
          </p:nvPr>
        </p:nvSpPr>
        <p:spPr>
          <a:xfrm>
            <a:off x="1143000" y="9144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Sketching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Shape 698" descr="http://stopdesign.com/img/articles/design-process/sketches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982" y="2565104"/>
            <a:ext cx="3902520" cy="27707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99" name="Shape 699" descr="sketching a websi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012" y="2088067"/>
            <a:ext cx="4328543" cy="31858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06" name="Shape 706"/>
          <p:cNvSpPr txBox="1">
            <a:spLocks noGrp="1"/>
          </p:cNvSpPr>
          <p:nvPr>
            <p:ph type="title" idx="4294967295"/>
          </p:nvPr>
        </p:nvSpPr>
        <p:spPr>
          <a:xfrm>
            <a:off x="342900" y="451771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usar colores en baja fidelidad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051" y="1222426"/>
            <a:ext cx="8111898" cy="44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644102" y="1465080"/>
            <a:ext cx="7560098" cy="208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Prototipos de alta fidelidad: proceso interactivo de una o varias tareas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Normalmente en HTML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Simulan el funcionamiento en detalle</a:t>
            </a:r>
            <a:endParaRPr/>
          </a:p>
        </p:txBody>
      </p:sp>
      <p:sp>
        <p:nvSpPr>
          <p:cNvPr id="713" name="Shape 713"/>
          <p:cNvSpPr txBox="1">
            <a:spLocks noGrp="1"/>
          </p:cNvSpPr>
          <p:nvPr>
            <p:ph type="title" idx="4294967295"/>
          </p:nvPr>
        </p:nvSpPr>
        <p:spPr>
          <a:xfrm>
            <a:off x="565668" y="44908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Prototipos funcionales, maquetas o mockups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Shape 7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2427" y="3049727"/>
            <a:ext cx="4313826" cy="348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570" y="3088089"/>
            <a:ext cx="4218598" cy="346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 txBox="1"/>
          <p:nvPr/>
        </p:nvSpPr>
        <p:spPr>
          <a:xfrm>
            <a:off x="537773" y="1176051"/>
            <a:ext cx="8068453" cy="29881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Generar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n-US" sz="2400" dirty="0">
                <a:solidFill>
                  <a:schemeClr val="dk1"/>
                </a:solidFill>
              </a:rPr>
              <a:t>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ketch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minutos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lang="en-US" sz="2000" b="1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457200">
              <a:buAutoNum type="arabicPeriod"/>
            </a:pPr>
            <a:r>
              <a:rPr lang="es-MX" sz="2400" dirty="0" smtClean="0">
                <a:solidFill>
                  <a:schemeClr val="dk1"/>
                </a:solidFill>
              </a:rPr>
              <a:t>Organízate </a:t>
            </a:r>
            <a:r>
              <a:rPr lang="es-MX" sz="2400" dirty="0">
                <a:solidFill>
                  <a:schemeClr val="dk1"/>
                </a:solidFill>
              </a:rPr>
              <a:t>con un compañero para hacer tu trabajo en </a:t>
            </a:r>
            <a:r>
              <a:rPr lang="es-MX" sz="2400" dirty="0" smtClean="0">
                <a:solidFill>
                  <a:schemeClr val="dk1"/>
                </a:solidFill>
              </a:rPr>
              <a:t>parejas.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herramienta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https://www.draw.io/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4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</a:t>
            </a:r>
            <a:r>
              <a:rPr lang="en-US" sz="24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prototipo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aplicación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gustaría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537772" y="4434281"/>
            <a:ext cx="8068453" cy="15657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puedo conectar mi actividad con las mentalidades y comportamientos del curso?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>
            <a:spLocks noGrp="1"/>
          </p:cNvSpPr>
          <p:nvPr>
            <p:ph type="title"/>
          </p:nvPr>
        </p:nvSpPr>
        <p:spPr>
          <a:xfrm>
            <a:off x="2263471" y="2690340"/>
            <a:ext cx="6478193" cy="58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rPr>
              <a:t>HTML5 </a:t>
            </a: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(2 horas)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237744" y="2359169"/>
            <a:ext cx="1810511" cy="1792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38" name="Shape 738"/>
          <p:cNvSpPr txBox="1">
            <a:spLocks noGrp="1"/>
          </p:cNvSpPr>
          <p:nvPr>
            <p:ph type="title" idx="4294967295"/>
          </p:nvPr>
        </p:nvSpPr>
        <p:spPr>
          <a:xfrm>
            <a:off x="522610" y="413571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Herramientas Front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Shape 739"/>
          <p:cNvSpPr txBox="1"/>
          <p:nvPr/>
        </p:nvSpPr>
        <p:spPr>
          <a:xfrm>
            <a:off x="469923" y="1570343"/>
            <a:ext cx="6293023" cy="435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Navegador web: Chrome, Firefox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Editor: </a:t>
            </a:r>
            <a:endParaRPr/>
          </a:p>
          <a:p>
            <a:pPr marL="74295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Monda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Sublime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3"/>
              </a:rPr>
              <a:t>http://www.sublimetext.com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)</a:t>
            </a:r>
            <a:endParaRPr/>
          </a:p>
          <a:p>
            <a:pPr marL="74295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Monda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Visual Code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4"/>
              </a:rPr>
              <a:t>https://code.visualstudio.com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)</a:t>
            </a:r>
            <a:endParaRPr/>
          </a:p>
          <a:p>
            <a:pPr marL="742950" marR="0" lvl="1" indent="-20574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Monda"/>
              <a:buNone/>
            </a:pPr>
            <a:endParaRPr sz="18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Web Server: </a:t>
            </a:r>
            <a:r>
              <a:rPr lang="en-US" sz="2000" u="sng">
                <a:solidFill>
                  <a:schemeClr val="hlink"/>
                </a:solidFill>
                <a:latin typeface="Monda"/>
                <a:ea typeface="Monda"/>
                <a:cs typeface="Monda"/>
                <a:sym typeface="Monda"/>
                <a:hlinkClick r:id="rId5"/>
              </a:rPr>
              <a:t>http://miniweb.sourceforge.net/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da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740" name="Shape 740"/>
          <p:cNvPicPr preferRelativeResize="0"/>
          <p:nvPr/>
        </p:nvPicPr>
        <p:blipFill rotWithShape="1">
          <a:blip r:embed="rId6">
            <a:alphaModFix/>
          </a:blip>
          <a:srcRect l="17942" t="16826" r="16179" b="15951"/>
          <a:stretch/>
        </p:blipFill>
        <p:spPr>
          <a:xfrm>
            <a:off x="6607750" y="2961925"/>
            <a:ext cx="995105" cy="101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98079" y="1341251"/>
            <a:ext cx="999205" cy="99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20140" y="1342583"/>
            <a:ext cx="996542" cy="99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48147" y="5325768"/>
            <a:ext cx="2746896" cy="56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 descr="Image result for visual cod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61060" y="2846918"/>
            <a:ext cx="1130420" cy="113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2263471" y="2690340"/>
            <a:ext cx="6478193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Fundamentos de la UX - (1 hora)</a:t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237744" y="2359169"/>
            <a:ext cx="1810511" cy="1792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555202" y="1581971"/>
            <a:ext cx="7839498" cy="494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 es la nueva versión del lenguaje HTML que se usa para estructurar páginas web, con características nuevas y modificaciones.</a:t>
            </a:r>
            <a:endParaRPr/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 conduce a una fusión entre JavaScript como lenguaje de programación, HTML como modelo semántico y CSS3 (que es la evolución del css) como el lenguaje de estilos, que se dedica a dar un mejor aspecto a nuestros proyectos.</a:t>
            </a:r>
            <a:endParaRPr/>
          </a:p>
        </p:txBody>
      </p:sp>
      <p:sp>
        <p:nvSpPr>
          <p:cNvPr id="750" name="Shape 750"/>
          <p:cNvSpPr txBox="1">
            <a:spLocks noGrp="1"/>
          </p:cNvSpPr>
          <p:nvPr>
            <p:ph type="title" idx="4294967295"/>
          </p:nvPr>
        </p:nvSpPr>
        <p:spPr>
          <a:xfrm>
            <a:off x="474451" y="565971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 es HTML5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56" name="Shape 756"/>
          <p:cNvSpPr txBox="1">
            <a:spLocks noGrp="1"/>
          </p:cNvSpPr>
          <p:nvPr>
            <p:ph type="title" idx="4294967295"/>
          </p:nvPr>
        </p:nvSpPr>
        <p:spPr>
          <a:xfrm>
            <a:off x="334332" y="373456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Lenguajes en una página web</a:t>
            </a:r>
            <a:endParaRPr/>
          </a:p>
        </p:txBody>
      </p:sp>
      <p:pic>
        <p:nvPicPr>
          <p:cNvPr id="757" name="Shape 757" descr="Image result for html css j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485" y="1994591"/>
            <a:ext cx="4642411" cy="287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219" y="4274858"/>
            <a:ext cx="2116821" cy="226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Shape 759" descr="Image result for js behavi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7888" y="1226724"/>
            <a:ext cx="2827444" cy="91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1259" y="2145912"/>
            <a:ext cx="1329065" cy="18467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Shape 761"/>
          <p:cNvCxnSpPr/>
          <p:nvPr/>
        </p:nvCxnSpPr>
        <p:spPr>
          <a:xfrm rot="10800000" flipH="1">
            <a:off x="4931957" y="2145912"/>
            <a:ext cx="719913" cy="635166"/>
          </a:xfrm>
          <a:prstGeom prst="straightConnector1">
            <a:avLst/>
          </a:prstGeom>
          <a:noFill/>
          <a:ln w="17125" cap="flat" cmpd="sng">
            <a:solidFill>
              <a:srgbClr val="385070">
                <a:alpha val="49803"/>
              </a:srgbClr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62" name="Shape 762"/>
          <p:cNvCxnSpPr/>
          <p:nvPr/>
        </p:nvCxnSpPr>
        <p:spPr>
          <a:xfrm>
            <a:off x="4931957" y="3429795"/>
            <a:ext cx="1989652" cy="196855"/>
          </a:xfrm>
          <a:prstGeom prst="straightConnector1">
            <a:avLst/>
          </a:prstGeom>
          <a:noFill/>
          <a:ln w="17125" cap="flat" cmpd="sng">
            <a:solidFill>
              <a:srgbClr val="385070">
                <a:alpha val="49803"/>
              </a:srgbClr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63" name="Shape 763"/>
          <p:cNvCxnSpPr/>
          <p:nvPr/>
        </p:nvCxnSpPr>
        <p:spPr>
          <a:xfrm>
            <a:off x="3900685" y="4534684"/>
            <a:ext cx="1282212" cy="685902"/>
          </a:xfrm>
          <a:prstGeom prst="straightConnector1">
            <a:avLst/>
          </a:prstGeom>
          <a:noFill/>
          <a:ln w="17125" cap="flat" cmpd="sng">
            <a:solidFill>
              <a:srgbClr val="385070">
                <a:alpha val="49803"/>
              </a:srgbClr>
            </a:solidFill>
            <a:prstDash val="solid"/>
            <a:round/>
            <a:headEnd type="none" w="med" len="med"/>
            <a:tailEnd type="triangle" w="lg" len="lg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94" y="1444477"/>
            <a:ext cx="4885194" cy="4437623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71" name="Shape 771"/>
          <p:cNvSpPr txBox="1">
            <a:spLocks noGrp="1"/>
          </p:cNvSpPr>
          <p:nvPr>
            <p:ph type="title" idx="4294967295"/>
          </p:nvPr>
        </p:nvSpPr>
        <p:spPr>
          <a:xfrm>
            <a:off x="406820" y="320375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Estructura HTML básica</a:t>
            </a:r>
            <a:endParaRPr/>
          </a:p>
        </p:txBody>
      </p:sp>
      <p:cxnSp>
        <p:nvCxnSpPr>
          <p:cNvPr id="772" name="Shape 772"/>
          <p:cNvCxnSpPr>
            <a:stCxn id="773" idx="1"/>
          </p:cNvCxnSpPr>
          <p:nvPr/>
        </p:nvCxnSpPr>
        <p:spPr>
          <a:xfrm flipH="1">
            <a:off x="3060128" y="1187747"/>
            <a:ext cx="2951700" cy="513600"/>
          </a:xfrm>
          <a:prstGeom prst="straightConnector1">
            <a:avLst/>
          </a:prstGeom>
          <a:noFill/>
          <a:ln w="171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74" name="Shape 774"/>
          <p:cNvSpPr/>
          <p:nvPr/>
        </p:nvSpPr>
        <p:spPr>
          <a:xfrm>
            <a:off x="6042424" y="1773199"/>
            <a:ext cx="2685229" cy="52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Indica al navegador que es un documento HTML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Shape 775"/>
          <p:cNvCxnSpPr>
            <a:stCxn id="774" idx="1"/>
          </p:cNvCxnSpPr>
          <p:nvPr/>
        </p:nvCxnSpPr>
        <p:spPr>
          <a:xfrm flipH="1">
            <a:off x="2772124" y="2034749"/>
            <a:ext cx="3270300" cy="48300"/>
          </a:xfrm>
          <a:prstGeom prst="straightConnector1">
            <a:avLst/>
          </a:prstGeom>
          <a:noFill/>
          <a:ln w="17125" cap="flat" cmpd="sng">
            <a:solidFill>
              <a:srgbClr val="7F7F7F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73" name="Shape 773"/>
          <p:cNvSpPr/>
          <p:nvPr/>
        </p:nvSpPr>
        <p:spPr>
          <a:xfrm>
            <a:off x="6011828" y="818501"/>
            <a:ext cx="2159739" cy="73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Indica al navegador que esta es una página HTML5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6162189" y="2589518"/>
            <a:ext cx="2685229" cy="95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 cebecera del document. Puede incluir el título, scripts, styles, meta información…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NO es visible por el usuario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Shape 777"/>
          <p:cNvCxnSpPr>
            <a:stCxn id="776" idx="1"/>
          </p:cNvCxnSpPr>
          <p:nvPr/>
        </p:nvCxnSpPr>
        <p:spPr>
          <a:xfrm rot="10800000">
            <a:off x="2484189" y="2292161"/>
            <a:ext cx="3678000" cy="774300"/>
          </a:xfrm>
          <a:prstGeom prst="bentConnector3">
            <a:avLst>
              <a:gd name="adj1" fmla="val 19543"/>
            </a:avLst>
          </a:prstGeom>
          <a:noFill/>
          <a:ln w="171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78" name="Shape 778"/>
          <p:cNvSpPr/>
          <p:nvPr/>
        </p:nvSpPr>
        <p:spPr>
          <a:xfrm>
            <a:off x="6162189" y="4368202"/>
            <a:ext cx="2685229" cy="73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El cuerpo del document. Contiene texto, enlaces, imágenes, tablas, listas, etc.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Shape 779"/>
          <p:cNvCxnSpPr>
            <a:stCxn id="778" idx="1"/>
          </p:cNvCxnSpPr>
          <p:nvPr/>
        </p:nvCxnSpPr>
        <p:spPr>
          <a:xfrm rot="10800000">
            <a:off x="2484189" y="4178548"/>
            <a:ext cx="3678000" cy="558900"/>
          </a:xfrm>
          <a:prstGeom prst="bentConnector3">
            <a:avLst>
              <a:gd name="adj1" fmla="val 16742"/>
            </a:avLst>
          </a:prstGeom>
          <a:noFill/>
          <a:ln w="17125" cap="flat" cmpd="sng">
            <a:solidFill>
              <a:srgbClr val="848484"/>
            </a:solidFill>
            <a:prstDash val="solid"/>
            <a:round/>
            <a:headEnd type="none" w="med" len="med"/>
            <a:tailEnd type="triangle" w="lg" len="lg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479002" y="1164069"/>
            <a:ext cx="7953946" cy="16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sintaxis de HTML se basa en etiquetas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▪"/>
            </a:pPr>
            <a:r>
              <a:rPr lang="en-US" sz="16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https://developer.mozilla.org/es/docs/HTML/HTML5/HTML5_lista_elementos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85" name="Shape 785"/>
          <p:cNvSpPr txBox="1">
            <a:spLocks noGrp="1"/>
          </p:cNvSpPr>
          <p:nvPr>
            <p:ph type="title" idx="4294967295"/>
          </p:nvPr>
        </p:nvSpPr>
        <p:spPr>
          <a:xfrm>
            <a:off x="252521" y="38591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Sintaxis HTML5 - Etiquetas</a:t>
            </a:r>
            <a:endParaRPr/>
          </a:p>
        </p:txBody>
      </p:sp>
      <p:sp>
        <p:nvSpPr>
          <p:cNvPr id="786" name="Shape 786"/>
          <p:cNvSpPr txBox="1"/>
          <p:nvPr/>
        </p:nvSpPr>
        <p:spPr>
          <a:xfrm>
            <a:off x="72542" y="2819789"/>
            <a:ext cx="8998917" cy="182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09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034A90"/>
              </a:buClr>
              <a:buSzPts val="2760"/>
              <a:buFont typeface="Arial"/>
              <a:buNone/>
            </a:pPr>
            <a:r>
              <a:rPr lang="en-US" sz="24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&lt;div </a:t>
            </a:r>
            <a:r>
              <a:rPr lang="en-US" sz="2400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miclase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lang="en-US" sz="2400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miId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sz="24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es el cuerpo de la etiqueta</a:t>
            </a:r>
            <a:r>
              <a:rPr lang="en-US" sz="24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 sz="2799">
              <a:solidFill>
                <a:srgbClr val="034A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252521" y="4832249"/>
            <a:ext cx="3239609" cy="169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31" marR="0" lvl="0" indent="-3428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Nombre de la etiqueta: </a:t>
            </a:r>
            <a:r>
              <a:rPr lang="en-US" sz="16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endParaRPr/>
          </a:p>
          <a:p>
            <a:pPr marL="342831" marR="0" lvl="0" indent="-34283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Las etiquetas se abren y se cierran:</a:t>
            </a:r>
            <a:endParaRPr/>
          </a:p>
          <a:p>
            <a:pPr marL="342831" marR="0" lvl="0" indent="-34283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Pueden ser autocerradas: </a:t>
            </a:r>
            <a:endParaRPr/>
          </a:p>
          <a:p>
            <a:pPr marL="342831" marR="0" lvl="0" indent="-34283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Pueden tener atributos</a:t>
            </a:r>
            <a:endParaRPr/>
          </a:p>
          <a:p>
            <a:pPr marL="742902" marR="0" lvl="1" indent="-285750" algn="l" rtl="0">
              <a:spcBef>
                <a:spcPts val="320"/>
              </a:spcBef>
              <a:spcAft>
                <a:spcPts val="0"/>
              </a:spcAft>
              <a:buClr>
                <a:srgbClr val="848484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miclase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</a:t>
            </a:r>
            <a:r>
              <a:rPr lang="en-US" sz="16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miId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cxnSp>
        <p:nvCxnSpPr>
          <p:cNvPr id="788" name="Shape 788"/>
          <p:cNvCxnSpPr>
            <a:stCxn id="787" idx="0"/>
          </p:cNvCxnSpPr>
          <p:nvPr/>
        </p:nvCxnSpPr>
        <p:spPr>
          <a:xfrm rot="5400000" flipH="1">
            <a:off x="703975" y="3663899"/>
            <a:ext cx="1220700" cy="1116000"/>
          </a:xfrm>
          <a:prstGeom prst="bentConnector3">
            <a:avLst>
              <a:gd name="adj1" fmla="val 49994"/>
            </a:avLst>
          </a:prstGeom>
          <a:noFill/>
          <a:ln w="17125" cap="flat" cmpd="sng">
            <a:solidFill>
              <a:srgbClr val="848484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9" name="Shape 789"/>
          <p:cNvCxnSpPr>
            <a:stCxn id="790" idx="1"/>
          </p:cNvCxnSpPr>
          <p:nvPr/>
        </p:nvCxnSpPr>
        <p:spPr>
          <a:xfrm flipH="1">
            <a:off x="3060040" y="2641958"/>
            <a:ext cx="486300" cy="714900"/>
          </a:xfrm>
          <a:prstGeom prst="bentConnector2">
            <a:avLst/>
          </a:prstGeom>
          <a:noFill/>
          <a:ln w="17125" cap="flat" cmpd="sng">
            <a:solidFill>
              <a:srgbClr val="848484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90" name="Shape 790"/>
          <p:cNvSpPr/>
          <p:nvPr/>
        </p:nvSpPr>
        <p:spPr>
          <a:xfrm>
            <a:off x="3546340" y="2061165"/>
            <a:ext cx="5329063" cy="116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31" marR="0" lvl="0" indent="-3428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Nombre de atributo</a:t>
            </a:r>
            <a:endParaRPr/>
          </a:p>
          <a:p>
            <a:pPr marL="342831" marR="0" lvl="0" indent="-34283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Los atributos tienen valores que se les da con el “=“</a:t>
            </a:r>
            <a:endParaRPr/>
          </a:p>
          <a:p>
            <a:pPr marL="457152" marR="0" lvl="1" indent="0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n-US"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miId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4851638" y="4364888"/>
            <a:ext cx="3239609" cy="95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31" marR="0" lvl="0" indent="-3428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Cuerpo de la etiqueta</a:t>
            </a:r>
            <a:endParaRPr/>
          </a:p>
          <a:p>
            <a:pPr marL="342831" marR="0" lvl="0" indent="-34283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Puede ser texto o contener otras etiquetas</a:t>
            </a:r>
            <a:endParaRPr/>
          </a:p>
          <a:p>
            <a:pPr marL="342831" marR="0" lvl="0" indent="-22599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cxnSp>
        <p:nvCxnSpPr>
          <p:cNvPr id="792" name="Shape 792"/>
          <p:cNvCxnSpPr>
            <a:stCxn id="791" idx="0"/>
          </p:cNvCxnSpPr>
          <p:nvPr/>
        </p:nvCxnSpPr>
        <p:spPr>
          <a:xfrm rot="5400000" flipH="1">
            <a:off x="5962342" y="3855788"/>
            <a:ext cx="630600" cy="387600"/>
          </a:xfrm>
          <a:prstGeom prst="bentConnector3">
            <a:avLst>
              <a:gd name="adj1" fmla="val 49995"/>
            </a:avLst>
          </a:prstGeom>
          <a:noFill/>
          <a:ln w="17125" cap="flat" cmpd="sng">
            <a:solidFill>
              <a:srgbClr val="848484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93" name="Shape 793"/>
          <p:cNvSpPr/>
          <p:nvPr/>
        </p:nvSpPr>
        <p:spPr>
          <a:xfrm>
            <a:off x="5696352" y="5228783"/>
            <a:ext cx="2838196" cy="156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es un texto &lt;span&gt;importante&lt;/span&gt; 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leer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1047610" y="5357788"/>
            <a:ext cx="1707124" cy="33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&lt;div&gt;&lt;/div&gt;</a:t>
            </a:r>
            <a:endParaRPr/>
          </a:p>
        </p:txBody>
      </p:sp>
      <p:sp>
        <p:nvSpPr>
          <p:cNvPr id="795" name="Shape 795"/>
          <p:cNvSpPr/>
          <p:nvPr/>
        </p:nvSpPr>
        <p:spPr>
          <a:xfrm>
            <a:off x="3193731" y="5660731"/>
            <a:ext cx="723108" cy="33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&lt;br </a:t>
            </a:r>
            <a:r>
              <a:rPr lang="en-US" sz="1600" b="1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600">
                <a:solidFill>
                  <a:srgbClr val="034A9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cxnSp>
        <p:nvCxnSpPr>
          <p:cNvPr id="796" name="Shape 796"/>
          <p:cNvCxnSpPr/>
          <p:nvPr/>
        </p:nvCxnSpPr>
        <p:spPr>
          <a:xfrm>
            <a:off x="36546" y="1989173"/>
            <a:ext cx="90704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620521" y="1184635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DOCTYPE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7"/>
              </a:buClr>
              <a:buSzPts val="2000"/>
              <a:buFont typeface="Arial"/>
              <a:buNone/>
            </a:pPr>
            <a:r>
              <a:rPr lang="en-US" sz="16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Encoding/codificación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7"/>
              </a:buClr>
              <a:buSzPts val="2000"/>
              <a:buFont typeface="Arial"/>
              <a:buNone/>
            </a:pPr>
            <a:r>
              <a:rPr lang="en-US" sz="16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&lt;meta charset="UTF-8"&gt;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&lt;script&gt;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7"/>
              </a:buClr>
              <a:buSzPts val="2000"/>
              <a:buFont typeface="Arial"/>
              <a:buNone/>
            </a:pPr>
            <a:r>
              <a:rPr lang="en-US" sz="16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&lt;script&gt;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en-US" sz="16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&lt;/script&gt;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7"/>
              </a:buClr>
              <a:buSzPts val="2000"/>
              <a:buFont typeface="Arial"/>
              <a:buNone/>
            </a:pPr>
            <a:r>
              <a:rPr lang="en-US" sz="16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&lt;script src="scriptfile.js"&gt;&lt;/script&gt;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&lt;link&gt;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7"/>
              </a:buClr>
              <a:buSzPts val="2000"/>
              <a:buFont typeface="Arial"/>
              <a:buNone/>
            </a:pPr>
            <a:r>
              <a:rPr lang="en-US" sz="16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&lt;link rel="stylesheet" href="stylefile.css"&gt;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Comentario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&lt;!–- cuerpo del comentario --&gt;</a:t>
            </a:r>
            <a:endParaRPr/>
          </a:p>
          <a:p>
            <a:pPr marL="45710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rgbClr val="0085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Shape 802"/>
          <p:cNvSpPr txBox="1">
            <a:spLocks noGrp="1"/>
          </p:cNvSpPr>
          <p:nvPr>
            <p:ph type="title" idx="4294967295"/>
          </p:nvPr>
        </p:nvSpPr>
        <p:spPr>
          <a:xfrm>
            <a:off x="393700" y="406399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Sintaxis HTML5</a:t>
            </a:r>
            <a:endParaRPr/>
          </a:p>
        </p:txBody>
      </p:sp>
      <p:sp>
        <p:nvSpPr>
          <p:cNvPr id="803" name="Shape 803"/>
          <p:cNvSpPr txBox="1"/>
          <p:nvPr/>
        </p:nvSpPr>
        <p:spPr>
          <a:xfrm>
            <a:off x="4859966" y="738855"/>
            <a:ext cx="4175497" cy="452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09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Elementos HTML5</a:t>
            </a:r>
            <a:endParaRPr/>
          </a:p>
          <a:p>
            <a:pPr marL="457109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0085C7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&lt;p&gt;...&lt;/p&gt;</a:t>
            </a:r>
            <a:endParaRPr/>
          </a:p>
          <a:p>
            <a:pPr marL="457109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0085C7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&lt;header&gt;...&lt;/header&gt;</a:t>
            </a:r>
            <a:endParaRPr/>
          </a:p>
          <a:p>
            <a:pPr marL="457109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0085C7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&lt;section&gt;...&lt;/section&gt;</a:t>
            </a:r>
            <a:endParaRPr/>
          </a:p>
          <a:p>
            <a:pPr marL="457109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0085C7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&lt;footer&gt;...&lt;/footer&gt;</a:t>
            </a:r>
            <a:endParaRPr sz="2000" b="0" i="0" u="none" strike="noStrike" cap="none">
              <a:solidFill>
                <a:srgbClr val="0085C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09" marR="0" lvl="1" indent="0" algn="l" rtl="0">
              <a:spcBef>
                <a:spcPts val="400"/>
              </a:spcBef>
              <a:spcAft>
                <a:spcPts val="0"/>
              </a:spcAft>
              <a:buClr>
                <a:srgbClr val="0085C7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&lt;div&gt;...&lt;/div&gt;</a:t>
            </a:r>
            <a:endParaRPr/>
          </a:p>
          <a:p>
            <a:pPr marL="457109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Cuerpo de elemento</a:t>
            </a:r>
            <a:endParaRPr/>
          </a:p>
          <a:p>
            <a:pPr marL="399970" marR="0" lvl="2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r>
              <a:rPr lang="en-US" sz="20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 aquí va el cuerpo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/>
          </a:p>
          <a:p>
            <a:pPr marL="39997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&lt;div&gt; </a:t>
            </a:r>
            <a:r>
              <a:rPr lang="en-US" sz="18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&lt;p&gt;aquí va el cuerpo&lt;/p&gt;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&lt;/div&gt;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Atributo de un elemento</a:t>
            </a:r>
            <a:endParaRPr/>
          </a:p>
          <a:p>
            <a:pPr marL="457109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</a:t>
            </a:r>
            <a:r>
              <a:rPr lang="en-US" sz="20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class="example"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&gt;...&lt;/div&gt;</a:t>
            </a:r>
            <a:endParaRPr/>
          </a:p>
          <a:p>
            <a:pPr marL="457109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&lt;input </a:t>
            </a:r>
            <a:r>
              <a:rPr lang="en-US" sz="20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name=“email“ value=“e@e.es”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/&gt;</a:t>
            </a:r>
            <a:endParaRPr/>
          </a:p>
          <a:p>
            <a:pPr marL="457109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09" name="Shape 809"/>
          <p:cNvSpPr txBox="1">
            <a:spLocks noGrp="1"/>
          </p:cNvSpPr>
          <p:nvPr>
            <p:ph type="title" idx="4294967295"/>
          </p:nvPr>
        </p:nvSpPr>
        <p:spPr>
          <a:xfrm>
            <a:off x="292100" y="528625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Estructura HTML5 – parte visible (dentro del body)</a:t>
            </a:r>
            <a:endParaRPr/>
          </a:p>
        </p:txBody>
      </p:sp>
      <p:pic>
        <p:nvPicPr>
          <p:cNvPr id="810" name="Shape 810" descr="Image result for html5 struc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243" y="1557225"/>
            <a:ext cx="6683098" cy="460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2098819" y="800100"/>
            <a:ext cx="5102082" cy="5559065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&lt;html&gt;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&lt;head&gt;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&lt;meta charset="utf-8"&gt;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&lt;title&gt;...&lt;/title&gt;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&lt;/head&gt;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&lt;body&gt;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&lt;header&gt;...&lt;/header&gt;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&lt;nav&gt;...&lt;/nav&gt;	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&lt;article&gt;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&lt;section&gt;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...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&lt;/section&gt;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&lt;/article&gt;	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&lt;aside&gt;...&lt;/aside&gt;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&lt;figure&gt;...&lt;/figure&gt;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&lt;footer&gt;...&lt;/footer&gt;    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&lt;/body&gt;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/>
          </a:p>
        </p:txBody>
      </p:sp>
      <p:sp>
        <p:nvSpPr>
          <p:cNvPr id="816" name="Shape 816"/>
          <p:cNvSpPr txBox="1">
            <a:spLocks noGrp="1"/>
          </p:cNvSpPr>
          <p:nvPr>
            <p:ph type="title" idx="4294967295"/>
          </p:nvPr>
        </p:nvSpPr>
        <p:spPr>
          <a:xfrm>
            <a:off x="266700" y="292100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 de página HTML5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Shape 823"/>
          <p:cNvSpPr txBox="1"/>
          <p:nvPr/>
        </p:nvSpPr>
        <p:spPr>
          <a:xfrm>
            <a:off x="537773" y="1176051"/>
            <a:ext cx="8068453" cy="37700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Familiarizándose con la sintaxis del lenguaje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minutos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Accede al sitio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https://www.w3schools.com/tags/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Busca el significado de las siguientes etiquetas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 &lt;section&gt; &lt;nav&gt; &lt;article&gt; &lt;aside&gt;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&lt;h1&gt;,&lt;h2&gt;,&lt;h3&gt;,&lt;h4&gt;,&lt;h5&gt;,&lt;h6&gt;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&lt;header&gt; &lt;footer&gt;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&lt;p&gt; &lt;hr&gt; &lt;ol&gt; &lt;ul&gt; &lt;li&gt; &lt;div&gt; &lt;img&gt;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&lt;a&gt; &lt;em&gt; &lt;strong&gt; &lt;small&gt; &lt;i&gt; &lt;b&gt; &lt;u&gt; &lt;span&gt; &lt;br&gt;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Shape 824"/>
          <p:cNvSpPr txBox="1"/>
          <p:nvPr/>
        </p:nvSpPr>
        <p:spPr>
          <a:xfrm>
            <a:off x="548474" y="5084618"/>
            <a:ext cx="8068453" cy="12894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puedo recordar fácilmente para qué sirve cada una de las etiquetas?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6202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Etiquetas estructurales y semánticas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rgbClr val="7F7F7F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831" name="Shape 831"/>
          <p:cNvSpPr/>
          <p:nvPr/>
        </p:nvSpPr>
        <p:spPr>
          <a:xfrm>
            <a:off x="376361" y="1454319"/>
            <a:ext cx="8443128" cy="526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Son aquellas que sirven para crear el armazón de una página Web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Hasta ahora, la arquitectura de las páginas se basaba principalmente en elementos &lt;table&gt; y &lt;div&gt;.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No ofrecían ninguna indicación acerca del contenido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Ni pistas que pudieran ayudar a los buscadores en su labor de indexación “inteligente” de las páginas.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Tampoco aportan información acerca de cualquier tipo de relación semántica entre dichos elementos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Aparte de esta circunstancia, en las webs de hoy existe mucha información específica, que tiene en sí un significado común (fechas, comentarios, entradas, calendarios, etc.).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6075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Etiquetas estructurales y semánticas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endParaRPr sz="2799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852514" y="1629530"/>
            <a:ext cx="3167619" cy="267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Este problema, puede ser minimizado en parte gracias a las nuevas etiquetas </a:t>
            </a: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section, article, aside, header, footer, nav y figure</a:t>
            </a:r>
            <a:endParaRPr/>
          </a:p>
        </p:txBody>
      </p:sp>
      <p:pic>
        <p:nvPicPr>
          <p:cNvPr id="838" name="Shape 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5982" y="1629528"/>
            <a:ext cx="3047295" cy="435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429651" y="2521131"/>
            <a:ext cx="3782392" cy="206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el proceso de diseñar productos útiles y fáciles de usar, que crean valor para el usuario y ventajas competitivas para la empresa</a:t>
            </a:r>
            <a:endParaRPr/>
          </a:p>
        </p:txBody>
      </p:sp>
      <p:sp>
        <p:nvSpPr>
          <p:cNvPr id="463" name="Shape 463"/>
          <p:cNvSpPr txBox="1">
            <a:spLocks noGrp="1"/>
          </p:cNvSpPr>
          <p:nvPr>
            <p:ph type="title" idx="4294967295"/>
          </p:nvPr>
        </p:nvSpPr>
        <p:spPr>
          <a:xfrm>
            <a:off x="1143000" y="9144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 ES UX?</a:t>
            </a:r>
            <a:endParaRPr/>
          </a:p>
        </p:txBody>
      </p:sp>
      <p:pic>
        <p:nvPicPr>
          <p:cNvPr id="464" name="Shape 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043" y="1574911"/>
            <a:ext cx="4613896" cy="370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&lt;header&gt;</a:t>
            </a: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594254" y="1148980"/>
            <a:ext cx="7995452" cy="455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Encabezamiento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Presentación del contenido de un artículo o una sección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Puede incluir un mecanismo de navegación, el título y el autor o responsable de la sección/artículo, etc.</a:t>
            </a:r>
            <a:endParaRPr/>
          </a:p>
          <a:p>
            <a:pPr marL="342900" marR="0" lvl="0" indent="-16764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None/>
            </a:pPr>
            <a:endParaRPr sz="24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&lt;section&gt;</a:t>
            </a: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767365" y="1174821"/>
            <a:ext cx="7847056" cy="437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Representa un documento genérico, una división lógica de contenidos o una sección de una aplicación.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Puede usarse junto a las etiquetas h1, h2, h3, h4, h5, y h6 para indicar la estructura de un documento.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Su propósito es agrupar contenido que está relacionado por temática, fecha, autor u otro criterio adecuado.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Ejemplos</a:t>
            </a: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: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Capítulos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Las diferentes solapas de un control Tab</a:t>
            </a:r>
            <a:endParaRPr sz="18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El número de secciones numeradas de una tesis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En una Web común: Introducción, Noticias y Contacto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&lt;article&gt;</a:t>
            </a: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576943" y="1341251"/>
            <a:ext cx="8061816" cy="454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Esta etiqueta presentaría unidades de contenido absolutamente independientes del resto.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Pueden formar parte de una sección, o pueden contener varias secciones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Al tratarse de unidades independientes, se las podría trasladar en su integridad a otra página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O a otra zona de la misma página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Sin pérdida de coherencia…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707602" y="3246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&lt;aside&gt; </a:t>
            </a:r>
            <a:endParaRPr/>
          </a:p>
        </p:txBody>
      </p:sp>
      <p:sp>
        <p:nvSpPr>
          <p:cNvPr id="862" name="Shape 862"/>
          <p:cNvSpPr/>
          <p:nvPr/>
        </p:nvSpPr>
        <p:spPr>
          <a:xfrm>
            <a:off x="594254" y="1148980"/>
            <a:ext cx="7995452" cy="455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Da soporte al contenido “paralelo” que tantas veces vemos en artículos de revistas, diarios y otras publicaciones.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No está directamente relacionado con el texto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Pero complementa al tema que se explica de forma que resulta una ayuda complementaria en la interpretación del texto.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&lt;footer&gt; </a:t>
            </a:r>
            <a:endParaRPr/>
          </a:p>
        </p:txBody>
      </p:sp>
      <p:sp>
        <p:nvSpPr>
          <p:cNvPr id="868" name="Shape 868"/>
          <p:cNvSpPr/>
          <p:nvPr/>
        </p:nvSpPr>
        <p:spPr>
          <a:xfrm>
            <a:off x="594254" y="1148980"/>
            <a:ext cx="7995452" cy="455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Es un pie de página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Información complementaria al texto al que sirve de pie. 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Puede contener enlaces, complementarios, fecha de publicación, autor(es), y cualquier otra información relacionada que sea de relevancia. 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Tanto esta como &lt;header&gt;, se entiende que complementan a cualquier elemento HTML y no solamente a los citados aquí.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Por otra parte no existe ningún inconveniente para que un elemento tenga varias etiquetas &lt;footer&gt;, si resulta adecuado.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&lt;nav&gt; </a:t>
            </a: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580602" y="1344323"/>
            <a:ext cx="7884525" cy="489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Representa un fragmento de una página que enlaza con otras páginas del mismo sitio o blog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Una sección con enlaces de navegación internos.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Los enlaces típicos de referencias en un artículo, o los que indican páginas complementarias (Condiciones legales, Copyright, Política de privacidad etc.), no son candidatos a aparecer en esta etiqueta</a:t>
            </a:r>
            <a:endParaRPr/>
          </a:p>
          <a:p>
            <a:pPr marL="742858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Un elemento &lt;footer&gt; sería suficiente y más apropiado.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Debe aplicarse solo a los elementos que son parte del bloque de navegación principal.</a:t>
            </a:r>
            <a:endParaRPr/>
          </a:p>
          <a:p>
            <a:pPr marL="342831" marR="0" lvl="0" indent="-19678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body" idx="1"/>
          </p:nvPr>
        </p:nvSpPr>
        <p:spPr>
          <a:xfrm>
            <a:off x="745702" y="1759771"/>
            <a:ext cx="7560098" cy="4247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109" marR="0" lvl="0" indent="-4571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Generar el sketch</a:t>
            </a:r>
            <a:endParaRPr/>
          </a:p>
          <a:p>
            <a:pPr marL="457109" marR="0" lvl="0" indent="-4571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 los bloques y codificarlos</a:t>
            </a:r>
            <a:endParaRPr/>
          </a:p>
          <a:p>
            <a:pPr marL="857079" marR="0" lvl="1" indent="-4571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Primero horizontales y luego verticales</a:t>
            </a:r>
            <a:endParaRPr/>
          </a:p>
          <a:p>
            <a:pPr marL="457109" marR="0" lvl="0" indent="-4571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 los subloques dentro de los bloques en 2 y codificarlos</a:t>
            </a:r>
            <a:endParaRPr/>
          </a:p>
          <a:p>
            <a:pPr marL="457109" marR="0" lvl="0" indent="-4571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Repetir 3 hasta que se completen los detalles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80" name="Shape 880"/>
          <p:cNvSpPr txBox="1">
            <a:spLocks noGrp="1"/>
          </p:cNvSpPr>
          <p:nvPr>
            <p:ph type="title" idx="4294967295"/>
          </p:nvPr>
        </p:nvSpPr>
        <p:spPr>
          <a:xfrm>
            <a:off x="1143000" y="9144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 para generar una página HTML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86" name="Shape 886"/>
          <p:cNvSpPr txBox="1">
            <a:spLocks noGrp="1"/>
          </p:cNvSpPr>
          <p:nvPr>
            <p:ph type="title" idx="4294967295"/>
          </p:nvPr>
        </p:nvSpPr>
        <p:spPr>
          <a:xfrm>
            <a:off x="1143000" y="9144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 los bloques y codificarlos</a:t>
            </a: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540485" y="2126639"/>
            <a:ext cx="3815541" cy="289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&lt;!DOCTYPE 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&lt;html lang="en"&gt;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&lt;meta charset="UTF-8"&gt;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&lt;title&gt;Mi página html&lt;/title&gt;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&lt;/head&gt;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&lt;header&gt;Cabecera&lt;/header&gt;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&lt;nav&gt;Menú&lt;/nav&gt;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&lt;section&gt;Bloque central&lt;/section&gt;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&lt;footer&gt;Pie&lt;/footer&gt;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&lt;/body&gt;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&lt;/html&gt;</a:t>
            </a:r>
            <a:endParaRPr/>
          </a:p>
        </p:txBody>
      </p:sp>
      <p:pic>
        <p:nvPicPr>
          <p:cNvPr id="888" name="Shape 8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7974" y="1701208"/>
            <a:ext cx="3447252" cy="355200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94" name="Shape 894"/>
          <p:cNvSpPr txBox="1">
            <a:spLocks noGrp="1"/>
          </p:cNvSpPr>
          <p:nvPr>
            <p:ph type="title" idx="4294967295"/>
          </p:nvPr>
        </p:nvSpPr>
        <p:spPr>
          <a:xfrm>
            <a:off x="431800" y="515658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 los subloques dentro de los bloques y codificarlos</a:t>
            </a:r>
            <a:endParaRPr/>
          </a:p>
        </p:txBody>
      </p:sp>
      <p:pic>
        <p:nvPicPr>
          <p:cNvPr id="895" name="Shape 895" descr="Image result for web sket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442" y="1701208"/>
            <a:ext cx="6532934" cy="481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/>
          <p:nvPr/>
        </p:nvSpPr>
        <p:spPr>
          <a:xfrm>
            <a:off x="900447" y="1772365"/>
            <a:ext cx="7356743" cy="895806"/>
          </a:xfrm>
          <a:prstGeom prst="rect">
            <a:avLst/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900446" y="2909477"/>
            <a:ext cx="7356750" cy="356691"/>
          </a:xfrm>
          <a:prstGeom prst="rect">
            <a:avLst/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874769" y="3358779"/>
            <a:ext cx="7386877" cy="3003017"/>
          </a:xfrm>
          <a:prstGeom prst="rect">
            <a:avLst/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1188407" y="1917182"/>
            <a:ext cx="1223853" cy="647922"/>
          </a:xfrm>
          <a:prstGeom prst="rect">
            <a:avLst/>
          </a:prstGeom>
          <a:noFill/>
          <a:ln w="57150" cap="flat" cmpd="sng">
            <a:solidFill>
              <a:srgbClr val="C5F25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2772217" y="1891289"/>
            <a:ext cx="4031515" cy="647922"/>
          </a:xfrm>
          <a:prstGeom prst="rect">
            <a:avLst/>
          </a:prstGeom>
          <a:noFill/>
          <a:ln w="57150" cap="flat" cmpd="sng">
            <a:solidFill>
              <a:srgbClr val="C5F25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1548364" y="3400209"/>
            <a:ext cx="4463463" cy="2692471"/>
          </a:xfrm>
          <a:prstGeom prst="rect">
            <a:avLst/>
          </a:prstGeom>
          <a:noFill/>
          <a:ln w="57150" cap="flat" cmpd="sng">
            <a:solidFill>
              <a:srgbClr val="034A9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6155810" y="3400209"/>
            <a:ext cx="1151861" cy="2692471"/>
          </a:xfrm>
          <a:prstGeom prst="rect">
            <a:avLst/>
          </a:prstGeom>
          <a:noFill/>
          <a:ln w="57150" cap="flat" cmpd="sng">
            <a:solidFill>
              <a:srgbClr val="034A9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8" name="Shape 908"/>
          <p:cNvSpPr txBox="1">
            <a:spLocks noGrp="1"/>
          </p:cNvSpPr>
          <p:nvPr>
            <p:ph type="title" idx="4294967295"/>
          </p:nvPr>
        </p:nvSpPr>
        <p:spPr>
          <a:xfrm>
            <a:off x="427517" y="413571"/>
            <a:ext cx="7255983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 los sub-bloques dentro de los bloques y codificarlos</a:t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396502" y="1415232"/>
            <a:ext cx="4031515" cy="470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&lt;!DOCTYPE 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&lt;html lang="en"&gt;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&lt;meta charset="UTF-8"&gt;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&lt;title&gt;Mi página html&lt;/title&gt;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&lt;/head&gt;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&lt;header&gt;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&lt;div&gt;Logo&lt;/div&gt;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&lt;div&gt;Título&lt;/div&gt;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&lt;/header&gt;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&lt;nav&gt;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&lt;ul&gt;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  &lt;li&gt;Enlace 1&lt;/li&gt;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  &lt;li&gt;Enlace 2&lt;/li&gt;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  &lt;li&gt;Enlace 3&lt;/li&gt;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&lt;/ul&gt;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&lt;/nav&gt;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&lt;section&gt;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&lt;article&gt;El bloque de artículo&lt;/article&gt;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&lt;aside&gt;El lateral&lt;/aside&gt;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&lt;/section&gt;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&lt;footer&gt;Pie&lt;/footer&gt;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&lt;/body&gt;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&lt;/html&gt;</a:t>
            </a:r>
            <a:endParaRPr/>
          </a:p>
        </p:txBody>
      </p:sp>
      <p:pic>
        <p:nvPicPr>
          <p:cNvPr id="910" name="Shape 9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3564" y="1618870"/>
            <a:ext cx="3504389" cy="35710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27065" y="1688980"/>
            <a:ext cx="7550728" cy="421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puede decir que un diseño está centrado en el usuario si: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conoce a fondo a los usuarios finales reales.</a:t>
            </a:r>
            <a:endParaRPr/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logra diseñar un producto que resuelva sus necesidades y se ajuste a sus expectativas y motivaciones.</a:t>
            </a:r>
            <a:endParaRPr/>
          </a:p>
          <a:p>
            <a:pPr marL="285750" marR="0" lvl="0" indent="-133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Shape 472"/>
          <p:cNvSpPr txBox="1">
            <a:spLocks noGrp="1"/>
          </p:cNvSpPr>
          <p:nvPr>
            <p:ph type="title" idx="4294967295"/>
          </p:nvPr>
        </p:nvSpPr>
        <p:spPr>
          <a:xfrm>
            <a:off x="476793" y="387927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 centrado en el usuario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16" name="Shape 916"/>
          <p:cNvSpPr txBox="1">
            <a:spLocks noGrp="1"/>
          </p:cNvSpPr>
          <p:nvPr>
            <p:ph type="title" idx="4294967295"/>
          </p:nvPr>
        </p:nvSpPr>
        <p:spPr>
          <a:xfrm>
            <a:off x="444500" y="431302"/>
            <a:ext cx="800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Repetir 3 hasta que se completen los detalles</a:t>
            </a:r>
            <a:endParaRPr/>
          </a:p>
        </p:txBody>
      </p:sp>
      <p:pic>
        <p:nvPicPr>
          <p:cNvPr id="917" name="Shape 917" descr="Image result for web sket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442" y="1701208"/>
            <a:ext cx="6532934" cy="481804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/>
          <p:nvPr/>
        </p:nvSpPr>
        <p:spPr>
          <a:xfrm>
            <a:off x="900447" y="1772365"/>
            <a:ext cx="7356743" cy="895806"/>
          </a:xfrm>
          <a:prstGeom prst="rect">
            <a:avLst/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Shape 919"/>
          <p:cNvSpPr/>
          <p:nvPr/>
        </p:nvSpPr>
        <p:spPr>
          <a:xfrm>
            <a:off x="900446" y="2909477"/>
            <a:ext cx="7356750" cy="356691"/>
          </a:xfrm>
          <a:prstGeom prst="rect">
            <a:avLst/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874769" y="3358779"/>
            <a:ext cx="7386877" cy="3003017"/>
          </a:xfrm>
          <a:prstGeom prst="rect">
            <a:avLst/>
          </a:prstGeom>
          <a:noFill/>
          <a:ln w="3810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1692347" y="3538645"/>
            <a:ext cx="3023636" cy="1584265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2772217" y="1891289"/>
            <a:ext cx="4031515" cy="647922"/>
          </a:xfrm>
          <a:prstGeom prst="rect">
            <a:avLst/>
          </a:prstGeom>
          <a:noFill/>
          <a:ln w="5715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1548364" y="3400209"/>
            <a:ext cx="4463463" cy="2692471"/>
          </a:xfrm>
          <a:prstGeom prst="rect">
            <a:avLst/>
          </a:prstGeom>
          <a:noFill/>
          <a:ln w="5715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6155810" y="3400209"/>
            <a:ext cx="1151861" cy="2692471"/>
          </a:xfrm>
          <a:prstGeom prst="rect">
            <a:avLst/>
          </a:prstGeom>
          <a:noFill/>
          <a:ln w="5715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1750251" y="5273735"/>
            <a:ext cx="2821749" cy="674962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4859965" y="3525008"/>
            <a:ext cx="1079870" cy="1597902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6353506" y="4196782"/>
            <a:ext cx="810182" cy="926128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6254098" y="3075581"/>
            <a:ext cx="810182" cy="926128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6353506" y="5230349"/>
            <a:ext cx="810182" cy="926128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Shape 936"/>
          <p:cNvSpPr txBox="1"/>
          <p:nvPr/>
        </p:nvSpPr>
        <p:spPr>
          <a:xfrm>
            <a:off x="537773" y="1176051"/>
            <a:ext cx="8068453" cy="37700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Generando un ejemplo desde un prototipo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minutos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Revisa el prototipo incluido en la siguiente diapositiva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Incluye el código mostrado en el ejemplo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Añade comentarios a tu código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Shape 937"/>
          <p:cNvSpPr txBox="1"/>
          <p:nvPr/>
        </p:nvSpPr>
        <p:spPr>
          <a:xfrm>
            <a:off x="548474" y="5084618"/>
            <a:ext cx="8068453" cy="12894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podría haber construido el código del prototipo sin ayuda?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4" name="Shape 944"/>
          <p:cNvSpPr txBox="1">
            <a:spLocks noGrp="1"/>
          </p:cNvSpPr>
          <p:nvPr>
            <p:ph type="title" idx="4294967295"/>
          </p:nvPr>
        </p:nvSpPr>
        <p:spPr>
          <a:xfrm>
            <a:off x="431800" y="213546"/>
            <a:ext cx="8529638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DEMO: Prototipo de un blog</a:t>
            </a:r>
            <a:endParaRPr/>
          </a:p>
        </p:txBody>
      </p:sp>
      <p:pic>
        <p:nvPicPr>
          <p:cNvPr id="945" name="Shape 9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083" y="889100"/>
            <a:ext cx="5718621" cy="530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4805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Código</a:t>
            </a:r>
            <a:endParaRPr sz="2799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952" name="Shape 952"/>
          <p:cNvSpPr/>
          <p:nvPr/>
        </p:nvSpPr>
        <p:spPr>
          <a:xfrm>
            <a:off x="924319" y="1269637"/>
            <a:ext cx="7923542" cy="505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!doctype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Prototipo de un blog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1">
                <a:solidFill>
                  <a:srgbClr val="0064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Estructura de documentos (énfasis distinto sobre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64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el mismo tipo de elemento --&gt;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header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 Ave fénix: noticias de desarrollo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="Noticias.html"&gt;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Noticias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-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="Blog.html"&gt;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Blog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-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="Miscelanea.html"&gt;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Forums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Última modificación: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Verano 2013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42762" marR="0" lvl="0" indent="-24116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5694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Código (cont)</a:t>
            </a: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408640" y="1968608"/>
            <a:ext cx="8603493" cy="307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Navegación (elemento h1 más pequeño)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="Articulos.html"&gt;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Índice de artículos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="Hoy.html"&gt;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Noticias por temas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="Tips&amp;Tricks.html"&gt;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Sugerencias del lector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header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Reservado para el contenido del artículo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/>
        </p:nvSpPr>
        <p:spPr>
          <a:xfrm>
            <a:off x="414998" y="413571"/>
            <a:ext cx="7226938" cy="63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Monda"/>
              <a:buNone/>
            </a:pPr>
            <a:r>
              <a:rPr lang="en-US" sz="2799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Código (cont. II)</a:t>
            </a: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868924" y="1465656"/>
            <a:ext cx="7900935" cy="286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footer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Copyright © 2011 - www.ElAveFenix.net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="AcercaDe.html"&gt;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-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="Politicas.html"&gt;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Privacy Policy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-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="Contacto.html"&gt;</a:t>
            </a: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Contact Us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footer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600" b="1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&lt;figure&gt;</a:t>
            </a:r>
            <a:endParaRPr/>
          </a:p>
        </p:txBody>
      </p:sp>
      <p:sp>
        <p:nvSpPr>
          <p:cNvPr id="970" name="Shape 970"/>
          <p:cNvSpPr/>
          <p:nvPr/>
        </p:nvSpPr>
        <p:spPr>
          <a:xfrm>
            <a:off x="580602" y="1158424"/>
            <a:ext cx="7919047" cy="51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orden es relevante en el modo de presentación, como era de esperar.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Existe un alternativa a &lt;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figcaption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que se considera obsoleta: &lt;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legend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Ambas etiquetas establecen lo que debe ser una unidad de contenido.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Todos los aspectos de presentación son relegados a su formato mediante CSS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uso de &lt;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figcaption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favorece la semántica, permitiendo la creación de descripciones más complejas vinculadas con el contenido en sí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 utilizarse para agrupar conjuntos visuales 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imágenes que muestren 3 vistas de un mismo edificio, con sus descripciones correspondientes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vídeo con dos capturas adicionales señalando los puntos a remarcar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&lt;figure&gt;</a:t>
            </a:r>
            <a:endParaRPr/>
          </a:p>
        </p:txBody>
      </p:sp>
      <p:sp>
        <p:nvSpPr>
          <p:cNvPr id="976" name="Shape 976"/>
          <p:cNvSpPr/>
          <p:nvPr/>
        </p:nvSpPr>
        <p:spPr>
          <a:xfrm>
            <a:off x="505679" y="1286521"/>
            <a:ext cx="7919047" cy="101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siguiente código agrupa 3 tipos de gráficos similares, relacionándolas mediante un elemento &lt;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figcaption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&gt;:</a:t>
            </a:r>
            <a:endParaRPr/>
          </a:p>
        </p:txBody>
      </p:sp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 l="1260" t="48769" r="1542" b="1463"/>
          <a:stretch/>
        </p:blipFill>
        <p:spPr>
          <a:xfrm>
            <a:off x="2784806" y="4724844"/>
            <a:ext cx="3858169" cy="16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>
            <a:off x="1764338" y="2636349"/>
            <a:ext cx="5039393" cy="203085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&lt;figure&gt; 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&lt;img src="Graficos/Chart.png" /&gt; 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&lt;img src="Graficos/Connect.png" /&gt; 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&lt;img src="Graficos/Desktop.png" /&gt; </a:t>
            </a:r>
            <a:endParaRPr/>
          </a:p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&lt;figcaption&gt;Símbolos habituales&lt;/figcaption&gt;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&lt;/figure&gt;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5186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 oferta multimedia: &lt;video&gt;, &lt;audio&gt;, &lt;source&gt; y &lt;track&gt;</a:t>
            </a: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756459" y="1675310"/>
            <a:ext cx="7657779" cy="412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Hacen innecesaria la presencia de “plug-ins”, del tipo de Flash y Silverlight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Está siendo utilizado en las aplicaciones más que en elementos individuales de una página</a:t>
            </a:r>
            <a:endParaRPr/>
          </a:p>
          <a:p>
            <a:pPr marL="799940" marR="0" lvl="1" indent="-2113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Problema: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códec y los formatos soportados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y Apple, soportan el formato estándar H.264 (de extensiones MP4, etc.) 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ha creado su propio códec (VP8) y su propio formato (WebM, o WebMedia) 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OGG/Theora, un formato abierto de audio/video que ya existía con anterioridad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2519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Utilización de las etiquetas &lt;video&gt; y &lt;audio&gt;</a:t>
            </a: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58844" y="1698868"/>
            <a:ext cx="7750865" cy="144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complementan con los elementos &lt;source&gt; y &lt;track&gt;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origen del elemento multimedia puede ir en más de un formato</a:t>
            </a:r>
            <a:endParaRPr/>
          </a:p>
          <a:p>
            <a:pPr marL="342831" marR="0" lvl="0" indent="-19678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1225843" y="2981954"/>
            <a:ext cx="6692316" cy="2307790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&lt;article&gt;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&lt;p&gt;Reserved for the page's content&lt;/p&gt;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&lt;figure&gt;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src="big_buck_bunny.mp4" controls&gt;&lt;/</a:t>
            </a: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&lt;legend&gt;Video de código abierto disponible en la red.&lt;/legend&gt;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&lt;/figure&gt;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&lt;/article&gt;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79" name="Shape 479"/>
          <p:cNvSpPr txBox="1">
            <a:spLocks noGrp="1"/>
          </p:cNvSpPr>
          <p:nvPr>
            <p:ph type="title" idx="4294967295"/>
          </p:nvPr>
        </p:nvSpPr>
        <p:spPr>
          <a:xfrm>
            <a:off x="580602" y="413571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UX Es un factor de éxito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Shape 480"/>
          <p:cNvGrpSpPr/>
          <p:nvPr/>
        </p:nvGrpSpPr>
        <p:grpSpPr>
          <a:xfrm>
            <a:off x="580602" y="1293728"/>
            <a:ext cx="6254120" cy="4607445"/>
            <a:chOff x="0" y="0"/>
            <a:chExt cx="6254120" cy="4607445"/>
          </a:xfrm>
        </p:grpSpPr>
        <p:sp>
          <p:nvSpPr>
            <p:cNvPr id="481" name="Shape 481"/>
            <p:cNvSpPr/>
            <p:nvPr/>
          </p:nvSpPr>
          <p:spPr>
            <a:xfrm>
              <a:off x="2084706" y="0"/>
              <a:ext cx="2084706" cy="1535815"/>
            </a:xfrm>
            <a:prstGeom prst="trapezoid">
              <a:avLst>
                <a:gd name="adj" fmla="val 67870"/>
              </a:avLst>
            </a:prstGeom>
            <a:solidFill>
              <a:schemeClr val="accent5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 txBox="1"/>
            <p:nvPr/>
          </p:nvSpPr>
          <p:spPr>
            <a:xfrm>
              <a:off x="2084706" y="0"/>
              <a:ext cx="2084706" cy="1535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Monda"/>
                  <a:ea typeface="Monda"/>
                  <a:cs typeface="Monda"/>
                  <a:sym typeface="Monda"/>
                </a:rPr>
                <a:t>Crea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Monda"/>
                  <a:ea typeface="Monda"/>
                  <a:cs typeface="Monda"/>
                  <a:sym typeface="Monda"/>
                </a:rPr>
                <a:t>valor</a:t>
              </a:r>
              <a:endParaRPr sz="2000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1042353" y="1535815"/>
              <a:ext cx="4169413" cy="1535815"/>
            </a:xfrm>
            <a:prstGeom prst="trapezoid">
              <a:avLst>
                <a:gd name="adj" fmla="val 67870"/>
              </a:avLst>
            </a:prstGeom>
            <a:solidFill>
              <a:srgbClr val="265692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 txBox="1"/>
            <p:nvPr/>
          </p:nvSpPr>
          <p:spPr>
            <a:xfrm>
              <a:off x="1772000" y="1535815"/>
              <a:ext cx="2710118" cy="1535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Monda"/>
                  <a:ea typeface="Monda"/>
                  <a:cs typeface="Monda"/>
                  <a:sym typeface="Monda"/>
                </a:rPr>
                <a:t>Genera ventajas competitivas </a:t>
              </a:r>
              <a:endParaRPr sz="2400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3071630"/>
              <a:ext cx="6254120" cy="1535815"/>
            </a:xfrm>
            <a:prstGeom prst="trapezoid">
              <a:avLst>
                <a:gd name="adj" fmla="val 67870"/>
              </a:avLst>
            </a:prstGeom>
            <a:solidFill>
              <a:srgbClr val="045DC0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 txBox="1"/>
            <p:nvPr/>
          </p:nvSpPr>
          <p:spPr>
            <a:xfrm>
              <a:off x="1094470" y="3071630"/>
              <a:ext cx="4065178" cy="1535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Monda"/>
                  <a:ea typeface="Monda"/>
                  <a:cs typeface="Monda"/>
                  <a:sym typeface="Monda"/>
                </a:rPr>
                <a:t>Impacta en el uso y adopción del producto </a:t>
              </a:r>
              <a:endParaRPr sz="2800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endParaRPr>
            </a:p>
          </p:txBody>
        </p:sp>
      </p:grpSp>
      <p:sp>
        <p:nvSpPr>
          <p:cNvPr id="487" name="Shape 487"/>
          <p:cNvSpPr/>
          <p:nvPr/>
        </p:nvSpPr>
        <p:spPr>
          <a:xfrm>
            <a:off x="4665761" y="1695327"/>
            <a:ext cx="3120645" cy="3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el usuario y la empresa</a:t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5743479" y="3208883"/>
            <a:ext cx="3023636" cy="6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Fuente de diferenciación e innovación </a:t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6564734" y="4777700"/>
            <a:ext cx="2253314" cy="6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Conversión, ventas,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lealtad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7091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Utilización de las etiquetas &lt;video&gt; y &lt;audio&gt;</a:t>
            </a: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752224" y="1398029"/>
            <a:ext cx="7919047" cy="7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762" marR="0" lvl="0" indent="-3427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este caso, el formato es H.264 (MPEG4), y la salida que presentamos es en el navegador IE9</a:t>
            </a:r>
            <a:endParaRPr/>
          </a:p>
        </p:txBody>
      </p:sp>
      <p:pic>
        <p:nvPicPr>
          <p:cNvPr id="999" name="Shape 9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960" y="2331287"/>
            <a:ext cx="6378627" cy="388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&lt;source&gt;</a:t>
            </a:r>
            <a:endParaRPr/>
          </a:p>
        </p:txBody>
      </p:sp>
      <p:sp>
        <p:nvSpPr>
          <p:cNvPr id="1005" name="Shape 1005"/>
          <p:cNvSpPr/>
          <p:nvPr/>
        </p:nvSpPr>
        <p:spPr>
          <a:xfrm>
            <a:off x="784460" y="1821904"/>
            <a:ext cx="7919047" cy="310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etiqueta &lt;source&gt; puede utilizarse para indicar más de un medio en formatos distintos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navegador del usuario utilizará el primero que considere compatible. 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queremos que nuestro vídeo sea interpretado en un futuro por los 3 navegadores principales, deberíamos convertir el código anterior al siguiente: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4137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Ejemplo básico de uso</a:t>
            </a: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582921" y="1485234"/>
            <a:ext cx="7978160" cy="4444803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article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 b="1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Reserved for the page's content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figure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controls autoplay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00" b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&lt;!-- MP4 must be first for iPad! --&gt;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00" b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&lt;!-- IE/iOS video    --&gt;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="big_buck_bunny.MP4"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="video/mp4"/&gt;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00" b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&lt;!-- Firefox 6 / Opera / Chrome10+ --&gt;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="big_buck_bunny.ogv"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="video/ogg"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00" b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&lt;!-- Chrome 12+ WebM format --&gt;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="big_buck_bunny.webm"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="video/webm"/&gt;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legend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 b="1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Open Source Video available in several formats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legend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figure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n-US" sz="1600" b="1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article</a:t>
            </a:r>
            <a:r>
              <a:rPr lang="en-US" sz="1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&lt;audio&gt;</a:t>
            </a:r>
            <a:endParaRPr/>
          </a:p>
        </p:txBody>
      </p:sp>
      <p:sp>
        <p:nvSpPr>
          <p:cNvPr id="1017" name="Shape 1017"/>
          <p:cNvSpPr/>
          <p:nvPr/>
        </p:nvSpPr>
        <p:spPr>
          <a:xfrm>
            <a:off x="915088" y="1295149"/>
            <a:ext cx="7397640" cy="293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La etiqueta &lt;audio&gt; funciona prácticamente igual que &lt;video&gt;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Dispone de los mismos atributos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Definiciones complementarias: &lt;source&gt; y &lt;track&gt;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Todo lo dicho sobre el funcionamiento de &lt;video&gt; vale para &lt;audio&gt;</a:t>
            </a:r>
            <a:endParaRPr/>
          </a:p>
          <a:p>
            <a:pPr marL="799940" marR="0" lvl="1" indent="-21138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Shape 1024"/>
          <p:cNvSpPr txBox="1"/>
          <p:nvPr/>
        </p:nvSpPr>
        <p:spPr>
          <a:xfrm>
            <a:off x="537773" y="1176051"/>
            <a:ext cx="8068453" cy="37700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Añadiendo multimedia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minutos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Utiliza tu código y prototipo anterior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Añade elementos multimedia a los mismos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Añade comentarios a tu código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Shape 1025"/>
          <p:cNvSpPr txBox="1"/>
          <p:nvPr/>
        </p:nvSpPr>
        <p:spPr>
          <a:xfrm>
            <a:off x="548474" y="5084618"/>
            <a:ext cx="8068453" cy="12894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relevante es el uso de elementos multimedia en tus desarrollos web?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48168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Formularios (HTML5 Forms)</a:t>
            </a:r>
            <a:endParaRPr sz="2799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580602" y="1313282"/>
            <a:ext cx="7842962" cy="464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formulario web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dentro de una página web permite al usuario introducir datos los cuales son enviados a un servidor para ser procesados.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formularios web se parecen a los formularios de papel porque los internautas llenan dichos formularios usando casillas de selección, botones de opción, o campos de texto.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ejemplo, los formularios web pueden ser usados para introducir datos de envío o datos de una tarjeta de crédito con el objetivo de solicitar un producto o bien ser utilizada para solicitar datos (p. ej., al buscar en un motor de búsqueda).</a:t>
            </a:r>
            <a:endParaRPr sz="24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Ejemplo</a:t>
            </a:r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324511" y="1629217"/>
            <a:ext cx="5111385" cy="3752916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="tel"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="search"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url: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="url"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="email"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datetime: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="datetime"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="date"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month: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="month"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="week"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="time"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datetime-local: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="datetime-local"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="number"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="range"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="color"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9" name="Shape 10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3862" y="953350"/>
            <a:ext cx="2894295" cy="5369587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40" name="Shape 10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9808" y="2756828"/>
            <a:ext cx="1518019" cy="1345932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placeholder</a:t>
            </a:r>
            <a:endParaRPr sz="2799" b="1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396504" y="1269260"/>
            <a:ext cx="7995842" cy="369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Muestran un texto al usuario indicándole qué es lo que se espera que introduzca en el mecanismo de entrada correspondiente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implementa como un atributo al que se asigna la cadena a mostrar y es común a todos los valores del atributo type donde tiene sentido: tel, search, url, email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el usuario pulsa dentro de la caja de texto, el texto apagado desaparece</a:t>
            </a:r>
            <a:endParaRPr/>
          </a:p>
        </p:txBody>
      </p:sp>
      <p:pic>
        <p:nvPicPr>
          <p:cNvPr id="1047" name="Shape 10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8148" y="5228783"/>
            <a:ext cx="2447705" cy="5759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048" name="Shape 1048"/>
          <p:cNvSpPr/>
          <p:nvPr/>
        </p:nvSpPr>
        <p:spPr>
          <a:xfrm>
            <a:off x="1806580" y="4429234"/>
            <a:ext cx="5530840" cy="646181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&lt;input type="tel" placeholder="format: (xxx) xx-xx-xxx" /&gt;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rgbClr val="7F7F7F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autofocus</a:t>
            </a:r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574079" y="1485235"/>
            <a:ext cx="7995842" cy="107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Decidir desde el HTML cuál de los controles de un formulario debe tomar el foco cuando se carga la página</a:t>
            </a:r>
            <a:endParaRPr/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2683181" y="2506678"/>
            <a:ext cx="3777639" cy="1476986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&lt;input name="first" 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&lt;input name="second" </a:t>
            </a: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autofocus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&lt;input type="submit" value="Send" /&gt;</a:t>
            </a:r>
            <a:endParaRPr/>
          </a:p>
        </p:txBody>
      </p:sp>
      <p:pic>
        <p:nvPicPr>
          <p:cNvPr id="1056" name="Shape 1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5543" y="4098894"/>
            <a:ext cx="3932915" cy="35234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6423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&lt;input&gt; y el API HTML Forms</a:t>
            </a: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580602" y="889100"/>
            <a:ext cx="8290841" cy="179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una de las etiquetas que cuentan con mayor número de posibilidades.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valores posibles para el atributo value de input y sus significados, son los siguientes: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3" name="Shape 1063"/>
          <p:cNvGraphicFramePr/>
          <p:nvPr/>
        </p:nvGraphicFramePr>
        <p:xfrm>
          <a:off x="1897842" y="2349130"/>
          <a:ext cx="5348325" cy="3840480"/>
        </p:xfrm>
        <a:graphic>
          <a:graphicData uri="http://schemas.openxmlformats.org/drawingml/2006/table">
            <a:tbl>
              <a:tblPr firstRow="1" bandRow="1">
                <a:noFill/>
                <a:tableStyleId>{8E1BE049-A5B7-47FD-85D9-3D1982C5CEFC}</a:tableStyleId>
              </a:tblPr>
              <a:tblGrid>
                <a:gridCol w="2057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90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Tipo input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Para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teléfono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search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texto a buscar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url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dirección de Internet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email 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dirección de correo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datetime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fecha y hora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date 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fecha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month 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mes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week 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semana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time 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hora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datetime-local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fecha/hora en formato local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number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número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range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rango de valores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color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color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Monda"/>
                        <a:ea typeface="Monda"/>
                        <a:cs typeface="Monda"/>
                        <a:sym typeface="Mond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463035" y="1589228"/>
            <a:ext cx="2724301" cy="545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UX: orientado a experiencias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 que el usuario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siente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interactuar con un producto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USABILIDAD: orientado a tareas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facilidad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operar un producto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una medida objetiva de efectividad, eficiencia y satisfacción</a:t>
            </a:r>
            <a:endParaRPr/>
          </a:p>
        </p:txBody>
      </p:sp>
      <p:sp>
        <p:nvSpPr>
          <p:cNvPr id="496" name="Shape 496"/>
          <p:cNvSpPr txBox="1">
            <a:spLocks noGrp="1"/>
          </p:cNvSpPr>
          <p:nvPr>
            <p:ph type="title" idx="4294967295"/>
          </p:nvPr>
        </p:nvSpPr>
        <p:spPr>
          <a:xfrm>
            <a:off x="1143000" y="9144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UX y USABILIDAD</a:t>
            </a:r>
            <a:endParaRPr/>
          </a:p>
        </p:txBody>
      </p:sp>
      <p:pic>
        <p:nvPicPr>
          <p:cNvPr id="497" name="Shape 497" descr="Image result for ux usabil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113" y="1751911"/>
            <a:ext cx="5375265" cy="363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33690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autocomplete</a:t>
            </a:r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492073" y="1485235"/>
            <a:ext cx="8159855" cy="269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Posibilidad de que el navegador “recuerde” una entrada de datos de uso habitual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implementan la mayoría de los navegadores y es ahora parte del estándar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 sintaxis permiten la asignación de dos valores (on/off), activándola o no</a:t>
            </a:r>
            <a:endParaRPr/>
          </a:p>
        </p:txBody>
      </p:sp>
      <p:sp>
        <p:nvSpPr>
          <p:cNvPr id="1070" name="Shape 1070"/>
          <p:cNvSpPr/>
          <p:nvPr/>
        </p:nvSpPr>
        <p:spPr>
          <a:xfrm>
            <a:off x="1806580" y="4583842"/>
            <a:ext cx="5530840" cy="707886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&lt;input type="text" id="SSNumber" autocomplete="off"/&gt;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37119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contenteditable </a:t>
            </a:r>
            <a:endParaRPr/>
          </a:p>
        </p:txBody>
      </p:sp>
      <p:sp>
        <p:nvSpPr>
          <p:cNvPr id="1076" name="Shape 1076"/>
          <p:cNvSpPr/>
          <p:nvPr/>
        </p:nvSpPr>
        <p:spPr>
          <a:xfrm>
            <a:off x="574079" y="1116970"/>
            <a:ext cx="7995842" cy="429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Permitir al lector o usuario la edición de un elemento de la página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usuario podría cambiar tanto el contenido como la etiqueta.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valor enumerado, cuyos valores pueden ser la cadena vacía, true y false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dos primeros se corresponden con el estado true. </a:t>
            </a:r>
            <a:endParaRPr/>
          </a:p>
          <a:p>
            <a:pPr marL="799940" marR="0" lvl="1" indent="-34283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genera un estado false. Existe un tercer estado, inherit, que se establece si el contenedor es editable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 funcionar en conjunción con el antiguo atributo designMode, a nivel de página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cambios se almacenarían con Local o Session Storage 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spellcheck </a:t>
            </a:r>
            <a:endParaRPr/>
          </a:p>
        </p:txBody>
      </p:sp>
      <p:sp>
        <p:nvSpPr>
          <p:cNvPr id="1082" name="Shape 1082"/>
          <p:cNvSpPr/>
          <p:nvPr/>
        </p:nvSpPr>
        <p:spPr>
          <a:xfrm>
            <a:off x="580602" y="1041889"/>
            <a:ext cx="7995842" cy="387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 si, para un elemento dado, debiera de comprobarse su sintaxis utilizando un diccionario disponible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 booleano, y por tanto sus únicos valores asignables son true y false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Afecta a 3 tipos de elementos:</a:t>
            </a:r>
            <a:endParaRPr/>
          </a:p>
          <a:p>
            <a:pPr marL="799940" marR="0" lvl="2" indent="-34283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de tipo text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940" marR="0" lvl="2" indent="-34283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elementos &lt;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textarea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799940" marR="0" lvl="2" indent="-34283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texto de cualquier elemento marcado como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editable</a:t>
            </a:r>
            <a:endParaRPr/>
          </a:p>
          <a:p>
            <a:pPr marL="3429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sintaxis sería algo como lo siguiente:</a:t>
            </a:r>
            <a:endParaRPr/>
          </a:p>
        </p:txBody>
      </p:sp>
      <p:sp>
        <p:nvSpPr>
          <p:cNvPr id="1083" name="Shape 1083"/>
          <p:cNvSpPr/>
          <p:nvPr/>
        </p:nvSpPr>
        <p:spPr>
          <a:xfrm>
            <a:off x="2028931" y="5528577"/>
            <a:ext cx="5530840" cy="646181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&lt;input type="text" id="txtEditable1" spellcheck="true"/&gt;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62900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El elemento &lt;datalist&gt;, &lt;option&gt; e &lt;input&gt;</a:t>
            </a:r>
            <a:endParaRPr/>
          </a:p>
        </p:txBody>
      </p:sp>
      <p:sp>
        <p:nvSpPr>
          <p:cNvPr id="1089" name="Shape 1089"/>
          <p:cNvSpPr/>
          <p:nvPr/>
        </p:nvSpPr>
        <p:spPr>
          <a:xfrm>
            <a:off x="396502" y="1557226"/>
            <a:ext cx="7995842" cy="464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elemento &lt;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datalist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no tiene definida ningún tipo de presentación, pero cuando se utiliza conjuntamente con otro control, puede presentar un cuadro combinado (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ComboBox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complementa con elementos &lt;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para indicar cada uno de los posibles valores de la selección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tanto, aunque se trata de  elementos, su uso se supedita a la existencia de otros elementos que hagan referencia a ellos en un atributo de enlace</a:t>
            </a:r>
            <a:endParaRPr/>
          </a:p>
          <a:p>
            <a:pPr marL="342900" marR="0" lvl="0" indent="-196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etiqueta &lt;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permite definir un dato a mostrar y otro para almacenar, una vez hecha la selección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>
            <a:spLocks noGrp="1"/>
          </p:cNvSpPr>
          <p:nvPr>
            <p:ph type="body" idx="1"/>
          </p:nvPr>
        </p:nvSpPr>
        <p:spPr>
          <a:xfrm>
            <a:off x="580601" y="413571"/>
            <a:ext cx="5757537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El elemento &lt;datalist&gt; e &lt;input&gt;</a:t>
            </a:r>
            <a:endParaRPr/>
          </a:p>
        </p:txBody>
      </p:sp>
      <p:pic>
        <p:nvPicPr>
          <p:cNvPr id="1095" name="Shape 10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5862" y="3776166"/>
            <a:ext cx="3532277" cy="124943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096" name="Shape 1096"/>
          <p:cNvSpPr/>
          <p:nvPr/>
        </p:nvSpPr>
        <p:spPr>
          <a:xfrm>
            <a:off x="1530038" y="1546901"/>
            <a:ext cx="6083924" cy="1790845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datalist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="contacts"&gt;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="dnm@dotnemania.com"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 DNM Magazine"&gt;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="marino@dotnetmania.com"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 Marino"&gt;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datalist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="email"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="emailDNM"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list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="contacts"&gt;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>
            <a:spLocks noGrp="1"/>
          </p:cNvSpPr>
          <p:nvPr>
            <p:ph type="body" idx="1"/>
          </p:nvPr>
        </p:nvSpPr>
        <p:spPr>
          <a:xfrm>
            <a:off x="580601" y="413571"/>
            <a:ext cx="5460779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Atributos de control</a:t>
            </a:r>
            <a:endParaRPr/>
          </a:p>
        </p:txBody>
      </p:sp>
      <p:sp>
        <p:nvSpPr>
          <p:cNvPr id="1102" name="Shape 1102"/>
          <p:cNvSpPr/>
          <p:nvPr/>
        </p:nvSpPr>
        <p:spPr>
          <a:xfrm>
            <a:off x="607673" y="1227098"/>
            <a:ext cx="7995842" cy="328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Otros valores de atributos pueden servir para mantener los valores de entrada bajo control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ejemplo el caso del tipo de input range, que permite usar los atributos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tipo de valor asignado al atributo type establece también la presencia/ausencia de otros atributos adicionales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type number permite asimismo indica el valor mínimo y máximo (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los input de texto,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maxlength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minlength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(longitud máxima y mínima)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831" marR="0" lvl="0" indent="-19678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103" name="Shape 1103"/>
          <p:cNvSpPr/>
          <p:nvPr/>
        </p:nvSpPr>
        <p:spPr>
          <a:xfrm>
            <a:off x="639825" y="4848928"/>
            <a:ext cx="4751428" cy="941578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Years hired: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="range"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="10"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="0"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="5"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Shape 1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1381" y="4869448"/>
            <a:ext cx="2879653" cy="5759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105" name="Shape 1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7333" y="5965404"/>
            <a:ext cx="2483701" cy="38982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06" name="Shape 1106"/>
          <p:cNvSpPr/>
          <p:nvPr/>
        </p:nvSpPr>
        <p:spPr>
          <a:xfrm>
            <a:off x="657472" y="5867997"/>
            <a:ext cx="5571079" cy="58464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&lt;label&gt;Años de contrato:&lt;/label&gt;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&lt;input type="number" max="10" min="0" value="5" /&gt;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7820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Validación de formularios</a:t>
            </a: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540487" y="1311650"/>
            <a:ext cx="7995842" cy="5212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navegadores modernos toman en cuenta el tipo de input y los atributos de control para establecer la validez de un campo y del formulario en su globalidad.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presupone que en los navegadores en los que esté implementado, no permitirá el envío de la información de un formulario al servidor si el campo requerido no está rellenado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Chrome y FireFox, presenta una etiqueta flotante (tooltip)</a:t>
            </a:r>
            <a:endParaRPr/>
          </a:p>
          <a:p>
            <a:pPr marL="799940" marR="0" lvl="1" indent="-2259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940" marR="0" lvl="1" indent="-2259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940" marR="0" lvl="1" indent="-2259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940" marR="0" lvl="1" indent="-2259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indicamos un tipo concreto, como email, el navegador evaluará el formato de entrada para que se ajuste a un email</a:t>
            </a:r>
            <a:endParaRPr/>
          </a:p>
        </p:txBody>
      </p:sp>
      <p:pic>
        <p:nvPicPr>
          <p:cNvPr id="1113" name="Shape 1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1915" y="3771172"/>
            <a:ext cx="3362589" cy="81274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14" name="Shape 1114"/>
          <p:cNvSpPr/>
          <p:nvPr/>
        </p:nvSpPr>
        <p:spPr>
          <a:xfrm>
            <a:off x="438029" y="3983690"/>
            <a:ext cx="4751428" cy="729261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=“text"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=“nombre"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required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Shape 1115"/>
          <p:cNvSpPr/>
          <p:nvPr/>
        </p:nvSpPr>
        <p:spPr>
          <a:xfrm>
            <a:off x="438029" y="5660731"/>
            <a:ext cx="4751428" cy="410787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=“email"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=“mail"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required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>
            <a:spLocks noGrp="1"/>
          </p:cNvSpPr>
          <p:nvPr>
            <p:ph type="title"/>
          </p:nvPr>
        </p:nvSpPr>
        <p:spPr>
          <a:xfrm>
            <a:off x="479199" y="219455"/>
            <a:ext cx="8001000" cy="5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☞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Actividad/Práctica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Shape 1122"/>
          <p:cNvSpPr txBox="1"/>
          <p:nvPr/>
        </p:nvSpPr>
        <p:spPr>
          <a:xfrm>
            <a:off x="537773" y="1176051"/>
            <a:ext cx="8068453" cy="37700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Creando un formulario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Tiempo: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 el siguiente formulario (siguiente diapositiva)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Extra: El número de teléfono debe validarse contra un patrón del tipo 2 números (opcionales) + 8 números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 2: Darle estilo al placeholder (google)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Debe enviarse a la página resultado.html</a:t>
            </a:r>
            <a:endParaRPr/>
          </a:p>
          <a:p>
            <a:pPr marL="742902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Mostrar un mensaje con el resultado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Shape 1123"/>
          <p:cNvSpPr txBox="1"/>
          <p:nvPr/>
        </p:nvSpPr>
        <p:spPr>
          <a:xfrm>
            <a:off x="548474" y="5084618"/>
            <a:ext cx="8068453" cy="12894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⟲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Preguntas de reflexión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tan fácil me resultó la creación de mi formulario?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>
            <a:spLocks noGrp="1"/>
          </p:cNvSpPr>
          <p:nvPr>
            <p:ph type="title" idx="4294967295"/>
          </p:nvPr>
        </p:nvSpPr>
        <p:spPr>
          <a:xfrm>
            <a:off x="431800" y="418277"/>
            <a:ext cx="75152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Pongámoslo en práctica</a:t>
            </a:r>
            <a:endParaRPr/>
          </a:p>
        </p:txBody>
      </p:sp>
      <p:sp>
        <p:nvSpPr>
          <p:cNvPr id="1130" name="Shape 1130"/>
          <p:cNvSpPr txBox="1">
            <a:spLocks noGrp="1"/>
          </p:cNvSpPr>
          <p:nvPr>
            <p:ph type="sldNum" idx="12"/>
          </p:nvPr>
        </p:nvSpPr>
        <p:spPr>
          <a:xfrm>
            <a:off x="0" y="6715125"/>
            <a:ext cx="4318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1" name="Shape 1131" descr="Image result for html5 form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9605" y="1593291"/>
            <a:ext cx="4428100" cy="38091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2380962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>
            <a:spLocks noGrp="1"/>
          </p:cNvSpPr>
          <p:nvPr>
            <p:ph type="title"/>
          </p:nvPr>
        </p:nvSpPr>
        <p:spPr>
          <a:xfrm>
            <a:off x="2263471" y="2690340"/>
            <a:ext cx="6478193" cy="58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da"/>
                <a:ea typeface="Monda"/>
                <a:cs typeface="Monda"/>
                <a:sym typeface="Monda"/>
              </a:rPr>
              <a:t>CSS3</a:t>
            </a:r>
            <a:r>
              <a:rPr lang="en-US" sz="3200" b="1" i="0" u="none" strike="noStrike" cap="none">
                <a:solidFill>
                  <a:srgbClr val="000000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r>
              <a:rPr lang="en-US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(2 horas)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Shape 1139"/>
          <p:cNvSpPr/>
          <p:nvPr/>
        </p:nvSpPr>
        <p:spPr>
          <a:xfrm>
            <a:off x="237744" y="2359169"/>
            <a:ext cx="1810511" cy="17922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472876" y="1100084"/>
            <a:ext cx="7152609" cy="159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una medida objetiva de la eficiencia, eficacia y satisfacción que genera un producto para sus usuarios</a:t>
            </a:r>
            <a:endParaRPr/>
          </a:p>
        </p:txBody>
      </p:sp>
      <p:sp>
        <p:nvSpPr>
          <p:cNvPr id="504" name="Shape 504"/>
          <p:cNvSpPr txBox="1">
            <a:spLocks noGrp="1"/>
          </p:cNvSpPr>
          <p:nvPr>
            <p:ph type="title" idx="4294967295"/>
          </p:nvPr>
        </p:nvSpPr>
        <p:spPr>
          <a:xfrm>
            <a:off x="450668" y="546046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usabilidad no es una opinión</a:t>
            </a:r>
            <a:endParaRPr/>
          </a:p>
        </p:txBody>
      </p:sp>
      <p:pic>
        <p:nvPicPr>
          <p:cNvPr id="505" name="Shape 505" descr="Image result for usabil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7683" y="1786772"/>
            <a:ext cx="6106969" cy="433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>
            <a:spLocks noGrp="1"/>
          </p:cNvSpPr>
          <p:nvPr>
            <p:ph type="body" idx="1"/>
          </p:nvPr>
        </p:nvSpPr>
        <p:spPr>
          <a:xfrm>
            <a:off x="329959" y="992216"/>
            <a:ext cx="8258598" cy="395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Reciben el nombre de hojas de estilo en cascada o CSS (siglas en inglés de cascading style sheets) las indicaciones de estilo escritas es un lenguaje usado para definir la presentación de un documento estructurado escrito en HTML5.</a:t>
            </a:r>
            <a:endParaRPr/>
          </a:p>
          <a:p>
            <a:pPr marL="285750" marR="0" lvl="0" indent="-15430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Sintaxis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"destino" (a quién se aplica una regla) se establece mediante un selector.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indicación de estilo recibe el nombre de regla de estilo. Todas las reglas van entre {llaves} y terminan en “;”.</a:t>
            </a:r>
            <a:endParaRPr/>
          </a:p>
          <a:p>
            <a:pPr marL="285750" marR="0" lvl="0" indent="-15430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430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430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430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430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7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689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World Wide Web Consortium (W3C) es el encargado de formular la especificación de las hojas de estilo que servirán de estándar para los agentes de usuario o navegadores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0"/>
              <a:buFont typeface="Arial"/>
              <a:buChar char="▪"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http://www.w3.org/Style/CSS/current-work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Shape 1146"/>
          <p:cNvSpPr txBox="1">
            <a:spLocks noGrp="1"/>
          </p:cNvSpPr>
          <p:nvPr>
            <p:ph type="title" idx="4294967295"/>
          </p:nvPr>
        </p:nvSpPr>
        <p:spPr>
          <a:xfrm>
            <a:off x="516702" y="433416"/>
            <a:ext cx="7885113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es CSS?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7" name="Shape 1147"/>
          <p:cNvGrpSpPr/>
          <p:nvPr/>
        </p:nvGrpSpPr>
        <p:grpSpPr>
          <a:xfrm>
            <a:off x="1116416" y="4076922"/>
            <a:ext cx="6959377" cy="1151861"/>
            <a:chOff x="1115616" y="4005858"/>
            <a:chExt cx="6960988" cy="1152128"/>
          </a:xfrm>
        </p:grpSpPr>
        <p:sp>
          <p:nvSpPr>
            <p:cNvPr id="1148" name="Shape 1148"/>
            <p:cNvSpPr/>
            <p:nvPr/>
          </p:nvSpPr>
          <p:spPr>
            <a:xfrm>
              <a:off x="3224570" y="4005858"/>
              <a:ext cx="2712483" cy="584775"/>
            </a:xfrm>
            <a:prstGeom prst="rect">
              <a:avLst/>
            </a:prstGeom>
            <a:solidFill>
              <a:srgbClr val="EBFB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848484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en-US" sz="319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199">
                  <a:solidFill>
                    <a:srgbClr val="034A90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r>
                <a:rPr lang="en-US" sz="319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color</a:t>
              </a:r>
              <a:r>
                <a:rPr lang="en-US" sz="3199">
                  <a:solidFill>
                    <a:srgbClr val="848484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lang="en-US" sz="3199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red</a:t>
              </a:r>
              <a:r>
                <a:rPr lang="en-US" sz="3199">
                  <a:solidFill>
                    <a:srgbClr val="023160"/>
                  </a:solidFill>
                  <a:latin typeface="Arial"/>
                  <a:ea typeface="Arial"/>
                  <a:cs typeface="Arial"/>
                  <a:sym typeface="Arial"/>
                </a:rPr>
                <a:t>;</a:t>
              </a:r>
              <a:r>
                <a:rPr lang="en-US" sz="3199">
                  <a:solidFill>
                    <a:srgbClr val="034A90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15616" y="4053765"/>
              <a:ext cx="1584176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dk1"/>
                  </a:solidFill>
                  <a:latin typeface="Monda"/>
                  <a:ea typeface="Monda"/>
                  <a:cs typeface="Monda"/>
                  <a:sym typeface="Monda"/>
                </a:rPr>
                <a:t>Selector</a:t>
              </a:r>
              <a:r>
                <a:rPr lang="en-US" sz="1400">
                  <a:solidFill>
                    <a:schemeClr val="dk1"/>
                  </a:solidFill>
                  <a:latin typeface="Monda"/>
                  <a:ea typeface="Monda"/>
                  <a:cs typeface="Monda"/>
                  <a:sym typeface="Monda"/>
                </a:rPr>
                <a:t>: indica que el estilo se aplicará a todos los tags &lt;p&gt;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6492428" y="4419322"/>
              <a:ext cx="158417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dk1"/>
                  </a:solidFill>
                  <a:latin typeface="Monda"/>
                  <a:ea typeface="Monda"/>
                  <a:cs typeface="Monda"/>
                  <a:sym typeface="Monda"/>
                </a:rPr>
                <a:t>Regla de estilo</a:t>
              </a:r>
              <a:r>
                <a:rPr lang="en-US" sz="1400">
                  <a:solidFill>
                    <a:schemeClr val="dk1"/>
                  </a:solidFill>
                  <a:latin typeface="Monda"/>
                  <a:ea typeface="Monda"/>
                  <a:cs typeface="Monda"/>
                  <a:sym typeface="Monda"/>
                </a:rPr>
                <a:t>: indica el color de texto rojo.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51" name="Shape 1151"/>
            <p:cNvCxnSpPr/>
            <p:nvPr/>
          </p:nvCxnSpPr>
          <p:spPr>
            <a:xfrm rot="10800000" flipH="1">
              <a:off x="2617440" y="4298245"/>
              <a:ext cx="802432" cy="154758"/>
            </a:xfrm>
            <a:prstGeom prst="bentConnector3">
              <a:avLst>
                <a:gd name="adj1" fmla="val 50000"/>
              </a:avLst>
            </a:prstGeom>
            <a:noFill/>
            <a:ln w="17125" cap="flat" cmpd="sng">
              <a:solidFill>
                <a:srgbClr val="313131">
                  <a:alpha val="49803"/>
                </a:srgbClr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152" name="Shape 1152"/>
            <p:cNvCxnSpPr>
              <a:endCxn id="1148" idx="2"/>
            </p:cNvCxnSpPr>
            <p:nvPr/>
          </p:nvCxnSpPr>
          <p:spPr>
            <a:xfrm rot="10800000">
              <a:off x="4580811" y="4590633"/>
              <a:ext cx="1921800" cy="183900"/>
            </a:xfrm>
            <a:prstGeom prst="bentConnector2">
              <a:avLst/>
            </a:prstGeom>
            <a:noFill/>
            <a:ln w="17125" cap="flat" cmpd="sng">
              <a:solidFill>
                <a:srgbClr val="313131">
                  <a:alpha val="49803"/>
                </a:srgbClr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3121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Ventajas de usar CSS 3</a:t>
            </a:r>
            <a:endParaRPr/>
          </a:p>
        </p:txBody>
      </p:sp>
      <p:sp>
        <p:nvSpPr>
          <p:cNvPr id="1158" name="Shape 1158"/>
          <p:cNvSpPr/>
          <p:nvPr/>
        </p:nvSpPr>
        <p:spPr>
          <a:xfrm>
            <a:off x="481195" y="1531679"/>
            <a:ext cx="8135022" cy="4190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Flexibilidad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Principio de la separación de responsabilidades </a:t>
            </a: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Los cambios en paletas de diseño, tipos de letras, tipo de formato, la imagen corporativa, etc.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Programación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Soporte del DOM y algunos de los nuevos atributos</a:t>
            </a:r>
            <a:endParaRPr/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API que permite la creación, modificación, reasignación y manipulación dinámicas de los elementos CSS vinculados a cualquier elemento.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Accesibilidad</a:t>
            </a:r>
            <a:endParaRPr sz="20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Posibilidad de acceder y modificar el paquete de nuevos atributos del conjunto WAI-ARIA desde CSS</a:t>
            </a:r>
            <a:endParaRPr/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Permite crear páginas con distintos grados de accesibilidad</a:t>
            </a:r>
            <a:endParaRPr/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Selección dinámica de la hoja de estilo que más se ajuste al nivel requerido por el lector.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>
            <a:spLocks noGrp="1"/>
          </p:cNvSpPr>
          <p:nvPr>
            <p:ph type="body" idx="1"/>
          </p:nvPr>
        </p:nvSpPr>
        <p:spPr>
          <a:xfrm>
            <a:off x="580602" y="413571"/>
            <a:ext cx="52867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rPr lang="en-US" sz="2799" b="1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Ventajas de usar CSS 3</a:t>
            </a: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374525" y="1341251"/>
            <a:ext cx="8402549" cy="446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Personalización</a:t>
            </a:r>
            <a:endParaRPr/>
          </a:p>
          <a:p>
            <a:pPr marL="799940" marR="0" lvl="1" indent="-34283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4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Combinar las posibilidades de la gestión de cookies y establecer modificaciones iniciales</a:t>
            </a:r>
            <a:endParaRPr/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Aspecto individualizado en función de preferencias de usuario.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Consistencia entre sitios</a:t>
            </a: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endParaRPr/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Una hoja de estilo podemos reutilizarla. </a:t>
            </a:r>
            <a:endParaRPr/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Diseños auto-contenidos, en pequeñas unidades bien probadas.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Economía del ancho de banda</a:t>
            </a:r>
            <a:r>
              <a:rPr lang="en-US" sz="20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endParaRPr/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Reducir muchísimo  la verbosidad para expresar los mismos requisitos con etiquetas HTML.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Lenguaje declarativo y referencial</a:t>
            </a:r>
            <a:endParaRPr/>
          </a:p>
          <a:p>
            <a:pPr marL="742858" marR="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Totalmente soportado por Visual Studio 2010 y nuevas versiones</a:t>
            </a:r>
            <a:endParaRPr sz="1600" b="0" i="0" u="none" strike="noStrike" cap="none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>
            <a:spLocks noGrp="1"/>
          </p:cNvSpPr>
          <p:nvPr>
            <p:ph type="body" idx="1"/>
          </p:nvPr>
        </p:nvSpPr>
        <p:spPr>
          <a:xfrm>
            <a:off x="476212" y="1073971"/>
            <a:ext cx="7979198" cy="578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Inline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la página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recomienda no usar estas opciones, ya que acoplan el HTML con el estilo gráfico</a:t>
            </a:r>
            <a:endParaRPr/>
          </a:p>
        </p:txBody>
      </p:sp>
      <p:sp>
        <p:nvSpPr>
          <p:cNvPr id="1171" name="Shape 1171"/>
          <p:cNvSpPr txBox="1">
            <a:spLocks noGrp="1"/>
          </p:cNvSpPr>
          <p:nvPr>
            <p:ph type="title" idx="4294967295"/>
          </p:nvPr>
        </p:nvSpPr>
        <p:spPr>
          <a:xfrm>
            <a:off x="454410" y="375512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Aplicando CSS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2691500" y="2153283"/>
            <a:ext cx="3777639" cy="3415529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&lt;title&gt;CSS Example&lt;/title&gt;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&lt;style&gt;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5C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    p {color: red;}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5C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    a {color: blue;}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5C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5C7"/>
                </a:solidFill>
                <a:latin typeface="Arial"/>
                <a:ea typeface="Arial"/>
                <a:cs typeface="Arial"/>
                <a:sym typeface="Arial"/>
              </a:rPr>
              <a:t>&lt;/style&gt;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</p:txBody>
      </p:sp>
      <p:sp>
        <p:nvSpPr>
          <p:cNvPr id="1173" name="Shape 1173"/>
          <p:cNvSpPr/>
          <p:nvPr/>
        </p:nvSpPr>
        <p:spPr>
          <a:xfrm>
            <a:off x="2628234" y="1399058"/>
            <a:ext cx="3675155" cy="369247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52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style="color: red"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&gt;text&lt;/p&gt;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 txBox="1">
            <a:spLocks noGrp="1"/>
          </p:cNvSpPr>
          <p:nvPr>
            <p:ph type="body" idx="1"/>
          </p:nvPr>
        </p:nvSpPr>
        <p:spPr>
          <a:xfrm>
            <a:off x="626053" y="1468438"/>
            <a:ext cx="7928398" cy="447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lleva el css a un archivo externo.</a:t>
            </a:r>
            <a:endParaRPr/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se referencia desde el HTML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2024" marR="0" lvl="1" indent="-192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archivo style.css</a:t>
            </a:r>
            <a:endParaRPr/>
          </a:p>
        </p:txBody>
      </p:sp>
      <p:sp>
        <p:nvSpPr>
          <p:cNvPr id="1180" name="Shape 1180"/>
          <p:cNvSpPr txBox="1">
            <a:spLocks noGrp="1"/>
          </p:cNvSpPr>
          <p:nvPr>
            <p:ph type="title" idx="4294967295"/>
          </p:nvPr>
        </p:nvSpPr>
        <p:spPr>
          <a:xfrm>
            <a:off x="553451" y="529643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Aplicar CSS Externo (preferido)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Shape 1181"/>
          <p:cNvSpPr/>
          <p:nvPr/>
        </p:nvSpPr>
        <p:spPr>
          <a:xfrm>
            <a:off x="2376772" y="2277138"/>
            <a:ext cx="4570942" cy="1600068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&lt;!DOCTYPE 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&lt;head&gt;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&lt;title&gt;CSS Example&lt;/title&gt;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Monda"/>
                <a:ea typeface="Monda"/>
                <a:cs typeface="Monda"/>
                <a:sym typeface="Monda"/>
              </a:rPr>
              <a:t>    &lt;link rel="stylesheet" href="style.css"&gt;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...</a:t>
            </a: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2268480" y="4259005"/>
            <a:ext cx="4570942" cy="1846232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p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color: red;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da"/>
              <a:ea typeface="Monda"/>
              <a:cs typeface="Monda"/>
              <a:sym typeface="Mond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a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    color: blue;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da"/>
                <a:ea typeface="Monda"/>
                <a:cs typeface="Monda"/>
                <a:sym typeface="Monda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>
            <a:spLocks noGrp="1"/>
          </p:cNvSpPr>
          <p:nvPr>
            <p:ph type="body" idx="1"/>
          </p:nvPr>
        </p:nvSpPr>
        <p:spPr>
          <a:xfrm>
            <a:off x="817588" y="1258483"/>
            <a:ext cx="7331498" cy="406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selectores son nombres asignados a los estilos en las hojas de estilo. De momento etiquetas HTML, 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ejemplo </a:t>
            </a:r>
            <a:r>
              <a:rPr lang="en-US"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p, div, header...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192024" marR="0" lvl="1" indent="-65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cada selector hay "propiedades" entre llaves, que toman la forma de palabras como </a:t>
            </a:r>
            <a:endParaRPr/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</a:pPr>
            <a:r>
              <a:rPr lang="en-US"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color, font-weight or background-color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192024" marR="0" lvl="1" indent="-65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da un valor a cada propiedad después de dos puntos (NO un signo "igual"). Los punto y coma “;” se utilizan para separar las propiedades.</a:t>
            </a:r>
            <a:endParaRPr/>
          </a:p>
        </p:txBody>
      </p:sp>
      <p:sp>
        <p:nvSpPr>
          <p:cNvPr id="1188" name="Shape 1188"/>
          <p:cNvSpPr txBox="1">
            <a:spLocks noGrp="1"/>
          </p:cNvSpPr>
          <p:nvPr>
            <p:ph type="title" idx="4294967295"/>
          </p:nvPr>
        </p:nvSpPr>
        <p:spPr>
          <a:xfrm>
            <a:off x="579819" y="389242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Selectores, propiedades y valores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Shape 1189"/>
          <p:cNvSpPr/>
          <p:nvPr/>
        </p:nvSpPr>
        <p:spPr>
          <a:xfrm>
            <a:off x="3163372" y="5012810"/>
            <a:ext cx="2833895" cy="1323133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font-size: 14px;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color: navy;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>
            <a:spLocks noGrp="1"/>
          </p:cNvSpPr>
          <p:nvPr>
            <p:ph type="body" idx="1"/>
          </p:nvPr>
        </p:nvSpPr>
        <p:spPr>
          <a:xfrm>
            <a:off x="707602" y="1607371"/>
            <a:ext cx="7915698" cy="542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Hay unidades generales para los valores usados en CSS para expresar dimensiones como tamaño, ancho, alto.</a:t>
            </a:r>
            <a:endParaRPr/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(como en font-size: 12px) es la unidad de píxeles.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(como en font-size: 2em) es la unidad para el tamaño calculado en función del tamaño base de fuente. Así por ejemplo "2em“, indica dos veces el tamaño de fuente actual.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(como font-size: 12pt) es la unidad para puntos, para medidas típicamente en medios impresos.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(Como en width: 80%) es la unidad de porcentajes relativos al ancho o alto de la página o del elemento padre.</a:t>
            </a:r>
            <a:endParaRPr/>
          </a:p>
        </p:txBody>
      </p:sp>
      <p:sp>
        <p:nvSpPr>
          <p:cNvPr id="1195" name="Shape 1195"/>
          <p:cNvSpPr txBox="1">
            <a:spLocks noGrp="1"/>
          </p:cNvSpPr>
          <p:nvPr>
            <p:ph type="title" idx="4294967295"/>
          </p:nvPr>
        </p:nvSpPr>
        <p:spPr>
          <a:xfrm>
            <a:off x="622300" y="360218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Tamaños y porcentajes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>
            <a:spLocks noGrp="1"/>
          </p:cNvSpPr>
          <p:nvPr>
            <p:ph type="body" idx="1"/>
          </p:nvPr>
        </p:nvSpPr>
        <p:spPr>
          <a:xfrm>
            <a:off x="580602" y="1245322"/>
            <a:ext cx="7991898" cy="467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tiene 16.777.216 colores a tu disposición.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Pueden tomar la forma de un nombre, un valor RGB (rojo / verde / azul) o un código hexadecimal.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ejemplo, para indicar rojo, se puede usar: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rgb(255,0,0)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rgb(100%,0%,0%)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rgba(255,0,0,0)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#ff0000</a:t>
            </a:r>
            <a:endParaRPr/>
          </a:p>
          <a:p>
            <a:pPr marL="612648" marR="0" lvl="3" indent="-155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▫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#f00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colores se pueden aplicar usando color y background-color.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01" name="Shape 1201"/>
          <p:cNvSpPr txBox="1">
            <a:spLocks noGrp="1"/>
          </p:cNvSpPr>
          <p:nvPr>
            <p:ph type="title" idx="4294967295"/>
          </p:nvPr>
        </p:nvSpPr>
        <p:spPr>
          <a:xfrm>
            <a:off x="571500" y="5082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Colores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Shape 1202"/>
          <p:cNvSpPr/>
          <p:nvPr/>
        </p:nvSpPr>
        <p:spPr>
          <a:xfrm>
            <a:off x="2854892" y="5084801"/>
            <a:ext cx="3434217" cy="1200051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h1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color: #ffc;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background-color: #009;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44102" y="1354138"/>
            <a:ext cx="7801398" cy="539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Puedes cambiar el tamaño y la forma del texto en una página web con un rango de propiedades.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font-family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familia de fuentes como Times New Roman, Arial, or Verdana. → font-family: "Times New Roman"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Tamaño de fuente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font-weight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El grado de negrita de una fuente → font-weight: bold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2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Valores: bold,normal, bolder, lighter, 100, 200, 300, 400 (same as normal), 500, 600, 700 (same as bold), 800 or 900.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font-style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itálica o no →  font-style: italic; font-style: normal.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text-decoration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subrayado debajo, encima o atravesado → text-decoration: underline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text-transform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Cambia el tamaño (mayúsculas o minúsculas) del texto → text-transform: capitalize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08" name="Shape 1208"/>
          <p:cNvSpPr txBox="1">
            <a:spLocks noGrp="1"/>
          </p:cNvSpPr>
          <p:nvPr>
            <p:ph type="title" idx="4294967295"/>
          </p:nvPr>
        </p:nvSpPr>
        <p:spPr>
          <a:xfrm>
            <a:off x="644102" y="342900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 txBox="1">
            <a:spLocks noGrp="1"/>
          </p:cNvSpPr>
          <p:nvPr>
            <p:ph type="body" idx="1"/>
          </p:nvPr>
        </p:nvSpPr>
        <p:spPr>
          <a:xfrm>
            <a:off x="580602" y="1472072"/>
            <a:ext cx="3610398" cy="47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 junto se puede ver así:</a:t>
            </a:r>
            <a:endParaRPr/>
          </a:p>
        </p:txBody>
      </p:sp>
      <p:sp>
        <p:nvSpPr>
          <p:cNvPr id="1214" name="Shape 1214"/>
          <p:cNvSpPr txBox="1">
            <a:spLocks noGrp="1"/>
          </p:cNvSpPr>
          <p:nvPr>
            <p:ph type="title" idx="4294967295"/>
          </p:nvPr>
        </p:nvSpPr>
        <p:spPr>
          <a:xfrm>
            <a:off x="455911" y="307281"/>
            <a:ext cx="80010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Texto Ejemplo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4787974" y="1947601"/>
            <a:ext cx="4125088" cy="4523268"/>
          </a:xfrm>
          <a:prstGeom prst="rect">
            <a:avLst/>
          </a:prstGeom>
          <a:solidFill>
            <a:srgbClr val="EBF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font-family: arial, helvetica, sans-serif;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font-size: 14px;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h1 {font-size: 2em;}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h2 {font-size: 1.5em;}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{text-decoration: none;}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strong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font-style: italic;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text-transform: uppercase;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pic>
        <p:nvPicPr>
          <p:cNvPr id="1216" name="Shape 1216" descr="http://www.htmldog.com/figures/weightStyle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78" y="2125211"/>
            <a:ext cx="3752222" cy="198258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neration Theme Covers">
  <a:themeElements>
    <a:clrScheme name="Custom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6CF12"/>
      </a:accent1>
      <a:accent2>
        <a:srgbClr val="00ADEF"/>
      </a:accent2>
      <a:accent3>
        <a:srgbClr val="A5A5A5"/>
      </a:accent3>
      <a:accent4>
        <a:srgbClr val="333333"/>
      </a:accent4>
      <a:accent5>
        <a:srgbClr val="44546A"/>
      </a:accent5>
      <a:accent6>
        <a:srgbClr val="0563C1"/>
      </a:accent6>
      <a:hlink>
        <a:srgbClr val="00ADEF"/>
      </a:hlink>
      <a:folHlink>
        <a:srgbClr val="00ADE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neration Theme">
  <a:themeElements>
    <a:clrScheme name="Custom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6CF12"/>
      </a:accent1>
      <a:accent2>
        <a:srgbClr val="00ADEF"/>
      </a:accent2>
      <a:accent3>
        <a:srgbClr val="A5A5A5"/>
      </a:accent3>
      <a:accent4>
        <a:srgbClr val="333333"/>
      </a:accent4>
      <a:accent5>
        <a:srgbClr val="44546A"/>
      </a:accent5>
      <a:accent6>
        <a:srgbClr val="0563C1"/>
      </a:accent6>
      <a:hlink>
        <a:srgbClr val="00ADEF"/>
      </a:hlink>
      <a:folHlink>
        <a:srgbClr val="00ADE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eneration Professions - industry">
  <a:themeElements>
    <a:clrScheme name="Custom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96CF12"/>
      </a:accent1>
      <a:accent2>
        <a:srgbClr val="00ADEF"/>
      </a:accent2>
      <a:accent3>
        <a:srgbClr val="A5A5A5"/>
      </a:accent3>
      <a:accent4>
        <a:srgbClr val="333333"/>
      </a:accent4>
      <a:accent5>
        <a:srgbClr val="44546A"/>
      </a:accent5>
      <a:accent6>
        <a:srgbClr val="0563C1"/>
      </a:accent6>
      <a:hlink>
        <a:srgbClr val="00ADEF"/>
      </a:hlink>
      <a:folHlink>
        <a:srgbClr val="00ADE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21049</Words>
  <Application>Microsoft Macintosh PowerPoint</Application>
  <PresentationFormat>On-screen Show (4:3)</PresentationFormat>
  <Paragraphs>2901</Paragraphs>
  <Slides>227</Slides>
  <Notes>227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227</vt:i4>
      </vt:variant>
    </vt:vector>
  </HeadingPairs>
  <TitlesOfParts>
    <vt:vector size="241" baseType="lpstr">
      <vt:lpstr>Calibri</vt:lpstr>
      <vt:lpstr>Arial Narrow</vt:lpstr>
      <vt:lpstr>Courier New</vt:lpstr>
      <vt:lpstr>Helvetica Neue</vt:lpstr>
      <vt:lpstr>Monda</vt:lpstr>
      <vt:lpstr>Times New Roman</vt:lpstr>
      <vt:lpstr>Consolas</vt:lpstr>
      <vt:lpstr>Noto Sans Symbols</vt:lpstr>
      <vt:lpstr>Avenir</vt:lpstr>
      <vt:lpstr>Arial</vt:lpstr>
      <vt:lpstr>Open Sans</vt:lpstr>
      <vt:lpstr>Generation Theme Covers</vt:lpstr>
      <vt:lpstr>Generation Theme</vt:lpstr>
      <vt:lpstr>Generation Professions - industry</vt:lpstr>
      <vt:lpstr>PowerPoint Presentation</vt:lpstr>
      <vt:lpstr>Fundamentos de la programación Java</vt:lpstr>
      <vt:lpstr>Apertura</vt:lpstr>
      <vt:lpstr>Fundamentos de la UX - (1 hora)</vt:lpstr>
      <vt:lpstr>QUÉ ES UX?</vt:lpstr>
      <vt:lpstr>Diseño centrado en el usuario</vt:lpstr>
      <vt:lpstr>UX Es un factor de éxito</vt:lpstr>
      <vt:lpstr>UX y USABILIDAD</vt:lpstr>
      <vt:lpstr>La usabilidad no es una opinión</vt:lpstr>
      <vt:lpstr>La usabilidad es un factor de éxito</vt:lpstr>
      <vt:lpstr>¿Por qué la mayoría de los productos tienen bajo nivel de usabilidad?</vt:lpstr>
      <vt:lpstr>¿Cómo hacemos un producto usable?</vt:lpstr>
      <vt:lpstr>Modelos mentales</vt:lpstr>
      <vt:lpstr>☞Actividad/Práctica</vt:lpstr>
      <vt:lpstr>¿Cómo descubrimos los modelos mentales?</vt:lpstr>
      <vt:lpstr>Fundamentos del diseño WEB - (1 hora)</vt:lpstr>
      <vt:lpstr>Diseño web</vt:lpstr>
      <vt:lpstr>Objetivos</vt:lpstr>
      <vt:lpstr>Colores </vt:lpstr>
      <vt:lpstr>El texto </vt:lpstr>
      <vt:lpstr>El texto </vt:lpstr>
      <vt:lpstr>PowerPoint Presentation</vt:lpstr>
      <vt:lpstr>PowerPoint Presentation</vt:lpstr>
      <vt:lpstr>PowerPoint Presentation</vt:lpstr>
      <vt:lpstr>☞Actividad/Práctica</vt:lpstr>
      <vt:lpstr>Sitios web vs Aplicaciones web</vt:lpstr>
      <vt:lpstr>Aplicaciones web</vt:lpstr>
      <vt:lpstr>Sitios web </vt:lpstr>
      <vt:lpstr>¿Cómo se diseña un sitio Web?</vt:lpstr>
      <vt:lpstr>PowerPoint Presentation</vt:lpstr>
      <vt:lpstr>Prototipos en papel</vt:lpstr>
      <vt:lpstr>¿Cuándo se prototipa?</vt:lpstr>
      <vt:lpstr>Tipos de prototipo</vt:lpstr>
      <vt:lpstr>Sketching</vt:lpstr>
      <vt:lpstr>No usar colores en baja fidelidad</vt:lpstr>
      <vt:lpstr>Prototipos funcionales, maquetas o mockups</vt:lpstr>
      <vt:lpstr>☞Actividad/Práctica</vt:lpstr>
      <vt:lpstr>HTML5 - (2 horas)</vt:lpstr>
      <vt:lpstr>Herramientas Front</vt:lpstr>
      <vt:lpstr>Qué es HTML5</vt:lpstr>
      <vt:lpstr>Lenguajes en una página web</vt:lpstr>
      <vt:lpstr>Estructura HTML básica</vt:lpstr>
      <vt:lpstr>Sintaxis HTML5 - Etiquetas</vt:lpstr>
      <vt:lpstr>Sintaxis HTML5</vt:lpstr>
      <vt:lpstr>Estructura HTML5 – parte visible (dentro del body)</vt:lpstr>
      <vt:lpstr>Ejemplo de página HTML5</vt:lpstr>
      <vt:lpstr>☞Actividad/Práctica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Pasos para generar una página HTML</vt:lpstr>
      <vt:lpstr>Identificar los bloques y codificarlos</vt:lpstr>
      <vt:lpstr>Identificar los subloques dentro de los bloques y codificarlos</vt:lpstr>
      <vt:lpstr>Identificar los sub-bloques dentro de los bloques y codificarlos</vt:lpstr>
      <vt:lpstr>Repetir 3 hasta que se completen los detalles</vt:lpstr>
      <vt:lpstr>☞Actividad/Práctica</vt:lpstr>
      <vt:lpstr>DEMO: Prototipo de un blog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☞Actividad/Práctica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☞Actividad/Práctica</vt:lpstr>
      <vt:lpstr>Pongámoslo en práctica</vt:lpstr>
      <vt:lpstr>CSS3 - (2 horas)</vt:lpstr>
      <vt:lpstr>¿Qué es CSS?</vt:lpstr>
      <vt:lpstr>PowerPoint Presentation</vt:lpstr>
      <vt:lpstr>PowerPoint Presentation</vt:lpstr>
      <vt:lpstr>Aplicando CSS</vt:lpstr>
      <vt:lpstr>Aplicar CSS Externo (preferido)</vt:lpstr>
      <vt:lpstr>Selectores, propiedades y valores</vt:lpstr>
      <vt:lpstr>Tamaños y porcentajes</vt:lpstr>
      <vt:lpstr>Colores</vt:lpstr>
      <vt:lpstr>Texto</vt:lpstr>
      <vt:lpstr>Texto Ejemplo</vt:lpstr>
      <vt:lpstr>Espaciado de texto</vt:lpstr>
      <vt:lpstr>El modelo de caja</vt:lpstr>
      <vt:lpstr>Margen y padding</vt:lpstr>
      <vt:lpstr>Bordes</vt:lpstr>
      <vt:lpstr>☞Actividad/Práctica</vt:lpstr>
      <vt:lpstr>Pongámoslo en práctica</vt:lpstr>
      <vt:lpstr>Selectores de clase y por identificador</vt:lpstr>
      <vt:lpstr>Selectores de clase y por identificador</vt:lpstr>
      <vt:lpstr>Agrupamiento</vt:lpstr>
      <vt:lpstr>Anidamiento</vt:lpstr>
      <vt:lpstr>Imágenes de fondo</vt:lpstr>
      <vt:lpstr>Display</vt:lpstr>
      <vt:lpstr>Posicionamiento (position)</vt:lpstr>
      <vt:lpstr>Ejemplo Posicionamiento</vt:lpstr>
      <vt:lpstr>Flotamiento (float)</vt:lpstr>
      <vt:lpstr>Fuentes personalizadas</vt:lpstr>
      <vt:lpstr>Bordes redondeados y sombras</vt:lpstr>
      <vt:lpstr>☞Actividad/Práctica</vt:lpstr>
      <vt:lpstr>Pongámoslo en práctica</vt:lpstr>
      <vt:lpstr>Bootstrap y los diseños responsive - (2 horas)</vt:lpstr>
      <vt:lpstr>PowerPoint Presentation</vt:lpstr>
      <vt:lpstr>PowerPoint Presentation</vt:lpstr>
      <vt:lpstr>PowerPoint Presentation</vt:lpstr>
      <vt:lpstr>Beneficios de Responsive Web Design</vt:lpstr>
      <vt:lpstr>Bootstrap</vt:lpstr>
      <vt:lpstr>Implantaciones y configuración</vt:lpstr>
      <vt:lpstr>Estructura del Grid de Layout de 12 Columnas </vt:lpstr>
      <vt:lpstr>Estructura de un layout Bootstrap</vt:lpstr>
      <vt:lpstr>Personalizando Bootstrap</vt:lpstr>
      <vt:lpstr>☞Actividad/Práctica</vt:lpstr>
      <vt:lpstr>JAVASCRIPT - (2 horas)</vt:lpstr>
      <vt:lpstr>¿Qué es JavaScript?</vt:lpstr>
      <vt:lpstr>Esquema de funcionamiento de JavaScript</vt:lpstr>
      <vt:lpstr>El navegador desde el punto de vista Javascript</vt:lpstr>
      <vt:lpstr>Donde generar el Javascript</vt:lpstr>
      <vt:lpstr>Especificar un archivo de Script</vt:lpstr>
      <vt:lpstr>Ejemplo: reproduce este código</vt:lpstr>
      <vt:lpstr>Visión general de la sintaxis</vt:lpstr>
      <vt:lpstr>Variables</vt:lpstr>
      <vt:lpstr>Palabras reservadas</vt:lpstr>
      <vt:lpstr>Valores que pueden almacenar las variables</vt:lpstr>
      <vt:lpstr>Controlando los valores de variables</vt:lpstr>
      <vt:lpstr>Arrays</vt:lpstr>
      <vt:lpstr>Arrays: Ejemplos</vt:lpstr>
      <vt:lpstr>Literales </vt:lpstr>
      <vt:lpstr>Expresiones con variables</vt:lpstr>
      <vt:lpstr>Operadores de asignación</vt:lpstr>
      <vt:lpstr>Operadores de Comparación</vt:lpstr>
      <vt:lpstr>Operadores aritméticos</vt:lpstr>
      <vt:lpstr>Más operadores </vt:lpstr>
      <vt:lpstr>Sentencias condicionales</vt:lpstr>
      <vt:lpstr>Sentencias iterativas</vt:lpstr>
      <vt:lpstr>☞Actividad/Práctica</vt:lpstr>
      <vt:lpstr>Declaración de funciones</vt:lpstr>
      <vt:lpstr>Llamada a funciones</vt:lpstr>
      <vt:lpstr>☞Actividad/Práctica</vt:lpstr>
      <vt:lpstr>Arreglo de argumentos: arguments</vt:lpstr>
      <vt:lpstr>Funciones predefinidas</vt:lpstr>
      <vt:lpstr>☞Actividad/Práctica</vt:lpstr>
      <vt:lpstr>PowerPoint Presentation</vt:lpstr>
      <vt:lpstr>PowerPoint Presentation</vt:lpstr>
      <vt:lpstr>PowerPoint Presentation</vt:lpstr>
      <vt:lpstr>Depurando Javascript</vt:lpstr>
      <vt:lpstr>Métodos de depuración</vt:lpstr>
      <vt:lpstr>☞Actividad/Práctica</vt:lpstr>
      <vt:lpstr>Qué es un objeto</vt:lpstr>
      <vt:lpstr>PowerPoint Presentation</vt:lpstr>
      <vt:lpstr>Objetos predefinidos</vt:lpstr>
      <vt:lpstr>Métodos de Array</vt:lpstr>
      <vt:lpstr>Métodos de String</vt:lpstr>
      <vt:lpstr>Métodos de String</vt:lpstr>
      <vt:lpstr>Métodos de Date</vt:lpstr>
      <vt:lpstr>Métodos de Math</vt:lpstr>
      <vt:lpstr>☞Actividad/Práctica</vt:lpstr>
      <vt:lpstr>PowerPoint Presentation</vt:lpstr>
      <vt:lpstr>PowerPoint Presentation</vt:lpstr>
      <vt:lpstr>PowerPoint Presentation</vt:lpstr>
      <vt:lpstr>PowerPoint Presentation</vt:lpstr>
      <vt:lpstr>☞Actividad/Práctica</vt:lpstr>
      <vt:lpstr>PowerPoint Presentation</vt:lpstr>
      <vt:lpstr>PowerPoint Presentation</vt:lpstr>
      <vt:lpstr>☞Actividad/Práctica</vt:lpstr>
      <vt:lpstr>Componentes Multimedia de Javascript - (1 hora)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☞Actividad/Práctica</vt:lpstr>
      <vt:lpstr>Pongámoslo en práctica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☞Actividad/Práctica</vt:lpstr>
      <vt:lpstr>JAVASCRIPT Web APIs - (1 hora)</vt:lpstr>
      <vt:lpstr>APIs HTML5</vt:lpstr>
      <vt:lpstr>Referencias</vt:lpstr>
      <vt:lpstr>Ejemplos de APIs</vt:lpstr>
      <vt:lpstr>PowerPoint Presentation</vt:lpstr>
      <vt:lpstr>Elementos arrastables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☞Actividad/Práctica</vt:lpstr>
      <vt:lpstr>Reflexión</vt:lpstr>
      <vt:lpstr>Cierre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gildacolin@gmail.com</cp:lastModifiedBy>
  <cp:revision>5</cp:revision>
  <dcterms:modified xsi:type="dcterms:W3CDTF">2018-02-15T15:57:01Z</dcterms:modified>
</cp:coreProperties>
</file>